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57" r:id="rId4"/>
    <p:sldId id="259" r:id="rId5"/>
    <p:sldId id="277" r:id="rId6"/>
    <p:sldId id="262" r:id="rId7"/>
    <p:sldId id="274" r:id="rId8"/>
    <p:sldId id="275" r:id="rId9"/>
    <p:sldId id="279" r:id="rId10"/>
    <p:sldId id="278" r:id="rId11"/>
    <p:sldId id="263" r:id="rId12"/>
    <p:sldId id="268" r:id="rId13"/>
    <p:sldId id="267" r:id="rId14"/>
    <p:sldId id="265" r:id="rId15"/>
    <p:sldId id="273" r:id="rId16"/>
    <p:sldId id="266" r:id="rId17"/>
    <p:sldId id="269" r:id="rId18"/>
    <p:sldId id="270"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CC0099"/>
    <a:srgbClr val="FF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583" autoAdjust="0"/>
  </p:normalViewPr>
  <p:slideViewPr>
    <p:cSldViewPr snapToGrid="0">
      <p:cViewPr varScale="1">
        <p:scale>
          <a:sx n="43" d="100"/>
          <a:sy n="43" d="100"/>
        </p:scale>
        <p:origin x="196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59898-C9EF-4DC2-BBF2-8CFF1B83BB9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F7C420D-23DF-4ADB-9489-1B9030732E8E}">
      <dgm:prSet/>
      <dgm:spPr/>
      <dgm:t>
        <a:bodyPr/>
        <a:lstStyle/>
        <a:p>
          <a:pPr algn="just">
            <a:lnSpc>
              <a:spcPct val="100000"/>
            </a:lnSpc>
          </a:pPr>
          <a:r>
            <a:rPr lang="en-GB" dirty="0"/>
            <a:t>The implemented key optimizations in the neural network original model, led to a substantial performance boost. </a:t>
          </a:r>
          <a:endParaRPr lang="en-US" dirty="0"/>
        </a:p>
      </dgm:t>
    </dgm:pt>
    <dgm:pt modelId="{5219894C-7C5C-49B9-B42F-91D2CFDA0778}" type="parTrans" cxnId="{6B0ADCB2-165D-418B-BAE2-46AD888B3859}">
      <dgm:prSet/>
      <dgm:spPr/>
      <dgm:t>
        <a:bodyPr/>
        <a:lstStyle/>
        <a:p>
          <a:endParaRPr lang="en-US"/>
        </a:p>
      </dgm:t>
    </dgm:pt>
    <dgm:pt modelId="{3808E02A-AA1C-4A59-8163-2C697B4E7C01}" type="sibTrans" cxnId="{6B0ADCB2-165D-418B-BAE2-46AD888B3859}">
      <dgm:prSet/>
      <dgm:spPr/>
      <dgm:t>
        <a:bodyPr/>
        <a:lstStyle/>
        <a:p>
          <a:endParaRPr lang="en-US"/>
        </a:p>
      </dgm:t>
    </dgm:pt>
    <dgm:pt modelId="{3922D61E-1BE1-43A2-B3C9-214443A8087A}">
      <dgm:prSet/>
      <dgm:spPr/>
      <dgm:t>
        <a:bodyPr/>
        <a:lstStyle/>
        <a:p>
          <a:pPr algn="just">
            <a:lnSpc>
              <a:spcPct val="100000"/>
            </a:lnSpc>
          </a:pPr>
          <a:r>
            <a:rPr lang="en-GB" dirty="0"/>
            <a:t>These adjustments collectively contributed to achieving the best performance among all the models tested, showcasing the significant impact of these enhancements on the model's effectiveness.</a:t>
          </a:r>
          <a:endParaRPr lang="en-US" dirty="0"/>
        </a:p>
      </dgm:t>
    </dgm:pt>
    <dgm:pt modelId="{8A5025A2-22C4-4FF4-9DAF-776B13B20C82}" type="parTrans" cxnId="{1DF40D8B-3977-49D1-B193-C1407DAD4777}">
      <dgm:prSet/>
      <dgm:spPr/>
      <dgm:t>
        <a:bodyPr/>
        <a:lstStyle/>
        <a:p>
          <a:endParaRPr lang="en-US"/>
        </a:p>
      </dgm:t>
    </dgm:pt>
    <dgm:pt modelId="{B98E7E54-691B-4964-89B2-E5B0E8C1653A}" type="sibTrans" cxnId="{1DF40D8B-3977-49D1-B193-C1407DAD4777}">
      <dgm:prSet/>
      <dgm:spPr/>
      <dgm:t>
        <a:bodyPr/>
        <a:lstStyle/>
        <a:p>
          <a:endParaRPr lang="en-US"/>
        </a:p>
      </dgm:t>
    </dgm:pt>
    <dgm:pt modelId="{F41A6E63-3CFB-4618-83A0-E0E98FB4E87D}" type="pres">
      <dgm:prSet presAssocID="{2E159898-C9EF-4DC2-BBF2-8CFF1B83BB95}" presName="root" presStyleCnt="0">
        <dgm:presLayoutVars>
          <dgm:dir/>
          <dgm:resizeHandles val="exact"/>
        </dgm:presLayoutVars>
      </dgm:prSet>
      <dgm:spPr/>
    </dgm:pt>
    <dgm:pt modelId="{FEC5DA0B-7A86-49F3-B82C-8E76F004227F}" type="pres">
      <dgm:prSet presAssocID="{6F7C420D-23DF-4ADB-9489-1B9030732E8E}" presName="compNode" presStyleCnt="0"/>
      <dgm:spPr/>
    </dgm:pt>
    <dgm:pt modelId="{234D29E2-7D0E-44E9-9D07-D1237EC40A3B}" type="pres">
      <dgm:prSet presAssocID="{6F7C420D-23DF-4ADB-9489-1B9030732E8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525E1E31-E46A-46D7-837D-C46BBACB83F6}" type="pres">
      <dgm:prSet presAssocID="{6F7C420D-23DF-4ADB-9489-1B9030732E8E}" presName="spaceRect" presStyleCnt="0"/>
      <dgm:spPr/>
    </dgm:pt>
    <dgm:pt modelId="{025930CC-B42A-4E83-A2A6-BB5197D39183}" type="pres">
      <dgm:prSet presAssocID="{6F7C420D-23DF-4ADB-9489-1B9030732E8E}" presName="textRect" presStyleLbl="revTx" presStyleIdx="0" presStyleCnt="2">
        <dgm:presLayoutVars>
          <dgm:chMax val="1"/>
          <dgm:chPref val="1"/>
        </dgm:presLayoutVars>
      </dgm:prSet>
      <dgm:spPr/>
    </dgm:pt>
    <dgm:pt modelId="{3BB70BA3-85CF-4FD5-AC4A-60C22D5A283C}" type="pres">
      <dgm:prSet presAssocID="{3808E02A-AA1C-4A59-8163-2C697B4E7C01}" presName="sibTrans" presStyleCnt="0"/>
      <dgm:spPr/>
    </dgm:pt>
    <dgm:pt modelId="{7CE68DCA-DC7A-4B20-8F84-A488F02983BD}" type="pres">
      <dgm:prSet presAssocID="{3922D61E-1BE1-43A2-B3C9-214443A8087A}" presName="compNode" presStyleCnt="0"/>
      <dgm:spPr/>
    </dgm:pt>
    <dgm:pt modelId="{8D0ABA8A-24F5-48D6-9880-B5D19B393216}" type="pres">
      <dgm:prSet presAssocID="{3922D61E-1BE1-43A2-B3C9-214443A808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96276BFA-B5D7-4194-90FD-67CFE68BFA6A}" type="pres">
      <dgm:prSet presAssocID="{3922D61E-1BE1-43A2-B3C9-214443A8087A}" presName="spaceRect" presStyleCnt="0"/>
      <dgm:spPr/>
    </dgm:pt>
    <dgm:pt modelId="{3C1CABC7-5F46-4192-8A04-A44145CA084A}" type="pres">
      <dgm:prSet presAssocID="{3922D61E-1BE1-43A2-B3C9-214443A8087A}" presName="textRect" presStyleLbl="revTx" presStyleIdx="1" presStyleCnt="2">
        <dgm:presLayoutVars>
          <dgm:chMax val="1"/>
          <dgm:chPref val="1"/>
        </dgm:presLayoutVars>
      </dgm:prSet>
      <dgm:spPr/>
    </dgm:pt>
  </dgm:ptLst>
  <dgm:cxnLst>
    <dgm:cxn modelId="{72156B04-F37B-467B-AA31-EEF7227BFFBE}" type="presOf" srcId="{6F7C420D-23DF-4ADB-9489-1B9030732E8E}" destId="{025930CC-B42A-4E83-A2A6-BB5197D39183}" srcOrd="0" destOrd="0" presId="urn:microsoft.com/office/officeart/2018/2/layout/IconLabelList"/>
    <dgm:cxn modelId="{8F4FB659-DA4A-4BC7-A727-EE665FC765B3}" type="presOf" srcId="{3922D61E-1BE1-43A2-B3C9-214443A8087A}" destId="{3C1CABC7-5F46-4192-8A04-A44145CA084A}" srcOrd="0" destOrd="0" presId="urn:microsoft.com/office/officeart/2018/2/layout/IconLabelList"/>
    <dgm:cxn modelId="{1DF40D8B-3977-49D1-B193-C1407DAD4777}" srcId="{2E159898-C9EF-4DC2-BBF2-8CFF1B83BB95}" destId="{3922D61E-1BE1-43A2-B3C9-214443A8087A}" srcOrd="1" destOrd="0" parTransId="{8A5025A2-22C4-4FF4-9DAF-776B13B20C82}" sibTransId="{B98E7E54-691B-4964-89B2-E5B0E8C1653A}"/>
    <dgm:cxn modelId="{48450BB2-819B-4A20-B3E7-FC0049CAACBA}" type="presOf" srcId="{2E159898-C9EF-4DC2-BBF2-8CFF1B83BB95}" destId="{F41A6E63-3CFB-4618-83A0-E0E98FB4E87D}" srcOrd="0" destOrd="0" presId="urn:microsoft.com/office/officeart/2018/2/layout/IconLabelList"/>
    <dgm:cxn modelId="{6B0ADCB2-165D-418B-BAE2-46AD888B3859}" srcId="{2E159898-C9EF-4DC2-BBF2-8CFF1B83BB95}" destId="{6F7C420D-23DF-4ADB-9489-1B9030732E8E}" srcOrd="0" destOrd="0" parTransId="{5219894C-7C5C-49B9-B42F-91D2CFDA0778}" sibTransId="{3808E02A-AA1C-4A59-8163-2C697B4E7C01}"/>
    <dgm:cxn modelId="{DDF1B3B9-C9E3-49BD-8AB5-DE41740CDF53}" type="presParOf" srcId="{F41A6E63-3CFB-4618-83A0-E0E98FB4E87D}" destId="{FEC5DA0B-7A86-49F3-B82C-8E76F004227F}" srcOrd="0" destOrd="0" presId="urn:microsoft.com/office/officeart/2018/2/layout/IconLabelList"/>
    <dgm:cxn modelId="{CE17708A-163C-49EF-9DA3-F89B5DACE9C7}" type="presParOf" srcId="{FEC5DA0B-7A86-49F3-B82C-8E76F004227F}" destId="{234D29E2-7D0E-44E9-9D07-D1237EC40A3B}" srcOrd="0" destOrd="0" presId="urn:microsoft.com/office/officeart/2018/2/layout/IconLabelList"/>
    <dgm:cxn modelId="{0A7D17C6-20C0-468D-A7C0-A21D7B33348B}" type="presParOf" srcId="{FEC5DA0B-7A86-49F3-B82C-8E76F004227F}" destId="{525E1E31-E46A-46D7-837D-C46BBACB83F6}" srcOrd="1" destOrd="0" presId="urn:microsoft.com/office/officeart/2018/2/layout/IconLabelList"/>
    <dgm:cxn modelId="{4F47F021-6B22-4FC1-91EA-2F4EE4816FBC}" type="presParOf" srcId="{FEC5DA0B-7A86-49F3-B82C-8E76F004227F}" destId="{025930CC-B42A-4E83-A2A6-BB5197D39183}" srcOrd="2" destOrd="0" presId="urn:microsoft.com/office/officeart/2018/2/layout/IconLabelList"/>
    <dgm:cxn modelId="{6AD71FEE-89AD-43B6-A11C-299E1047BF02}" type="presParOf" srcId="{F41A6E63-3CFB-4618-83A0-E0E98FB4E87D}" destId="{3BB70BA3-85CF-4FD5-AC4A-60C22D5A283C}" srcOrd="1" destOrd="0" presId="urn:microsoft.com/office/officeart/2018/2/layout/IconLabelList"/>
    <dgm:cxn modelId="{114C7DE1-88F4-4B9C-B681-5171E36FA721}" type="presParOf" srcId="{F41A6E63-3CFB-4618-83A0-E0E98FB4E87D}" destId="{7CE68DCA-DC7A-4B20-8F84-A488F02983BD}" srcOrd="2" destOrd="0" presId="urn:microsoft.com/office/officeart/2018/2/layout/IconLabelList"/>
    <dgm:cxn modelId="{08F016A1-6497-47CD-B3A9-4E4980781924}" type="presParOf" srcId="{7CE68DCA-DC7A-4B20-8F84-A488F02983BD}" destId="{8D0ABA8A-24F5-48D6-9880-B5D19B393216}" srcOrd="0" destOrd="0" presId="urn:microsoft.com/office/officeart/2018/2/layout/IconLabelList"/>
    <dgm:cxn modelId="{6305411B-77F6-42EF-A7DA-63FC8096D5AB}" type="presParOf" srcId="{7CE68DCA-DC7A-4B20-8F84-A488F02983BD}" destId="{96276BFA-B5D7-4194-90FD-67CFE68BFA6A}" srcOrd="1" destOrd="0" presId="urn:microsoft.com/office/officeart/2018/2/layout/IconLabelList"/>
    <dgm:cxn modelId="{5C6747BB-3060-4B87-AA94-F76D139BBBD5}" type="presParOf" srcId="{7CE68DCA-DC7A-4B20-8F84-A488F02983BD}" destId="{3C1CABC7-5F46-4192-8A04-A44145CA084A}"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831EF2-B02A-4225-ABA9-4714435534ED}"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046E8A99-CFCB-4A7A-B909-88AE66A122BC}">
      <dgm:prSet/>
      <dgm:spPr/>
      <dgm:t>
        <a:bodyPr/>
        <a:lstStyle/>
        <a:p>
          <a:pPr>
            <a:lnSpc>
              <a:spcPct val="100000"/>
            </a:lnSpc>
          </a:pPr>
          <a:r>
            <a:rPr lang="en-US" b="1" dirty="0"/>
            <a:t>Deploy The Optimized Neural Network model </a:t>
          </a:r>
          <a:r>
            <a:rPr lang="en-US" dirty="0"/>
            <a:t>for this use case: High accuracy, </a:t>
          </a:r>
          <a:r>
            <a:rPr lang="en-US" b="1" dirty="0"/>
            <a:t>precision</a:t>
          </a:r>
          <a:r>
            <a:rPr lang="en-US" dirty="0"/>
            <a:t>, </a:t>
          </a:r>
          <a:r>
            <a:rPr lang="en-US" b="1" dirty="0"/>
            <a:t>recall</a:t>
          </a:r>
          <a:r>
            <a:rPr lang="en-US" dirty="0"/>
            <a:t>, and F1-score</a:t>
          </a:r>
        </a:p>
      </dgm:t>
    </dgm:pt>
    <dgm:pt modelId="{E5FCF1B8-A3CE-4D39-BF18-4B8778FB2DE9}" type="parTrans" cxnId="{11722B64-7C7A-4170-80FA-53A324D74F1B}">
      <dgm:prSet/>
      <dgm:spPr/>
      <dgm:t>
        <a:bodyPr/>
        <a:lstStyle/>
        <a:p>
          <a:endParaRPr lang="en-US"/>
        </a:p>
      </dgm:t>
    </dgm:pt>
    <dgm:pt modelId="{7EDB84AB-1C17-408D-BEB7-AB2166CA13A3}" type="sibTrans" cxnId="{11722B64-7C7A-4170-80FA-53A324D74F1B}">
      <dgm:prSet/>
      <dgm:spPr/>
      <dgm:t>
        <a:bodyPr/>
        <a:lstStyle/>
        <a:p>
          <a:endParaRPr lang="en-US"/>
        </a:p>
      </dgm:t>
    </dgm:pt>
    <dgm:pt modelId="{A7E4D07C-069B-4C48-B529-DCA2A4FFCC4F}">
      <dgm:prSet/>
      <dgm:spPr/>
      <dgm:t>
        <a:bodyPr/>
        <a:lstStyle/>
        <a:p>
          <a:pPr>
            <a:lnSpc>
              <a:spcPct val="100000"/>
            </a:lnSpc>
          </a:pPr>
          <a:r>
            <a:rPr lang="en-US"/>
            <a:t>Consider problem requirements for future use cases and emergence of new training data sets</a:t>
          </a:r>
        </a:p>
      </dgm:t>
    </dgm:pt>
    <dgm:pt modelId="{F792CE35-943C-48C4-A8D1-0AEB2FFA3E4A}" type="parTrans" cxnId="{0BE282E5-8F2B-43CC-A5D9-C0662BEF934B}">
      <dgm:prSet/>
      <dgm:spPr/>
      <dgm:t>
        <a:bodyPr/>
        <a:lstStyle/>
        <a:p>
          <a:endParaRPr lang="en-US"/>
        </a:p>
      </dgm:t>
    </dgm:pt>
    <dgm:pt modelId="{3E9C67CE-F09E-46E0-9216-B9D439B91198}" type="sibTrans" cxnId="{0BE282E5-8F2B-43CC-A5D9-C0662BEF934B}">
      <dgm:prSet/>
      <dgm:spPr/>
      <dgm:t>
        <a:bodyPr/>
        <a:lstStyle/>
        <a:p>
          <a:endParaRPr lang="en-US"/>
        </a:p>
      </dgm:t>
    </dgm:pt>
    <dgm:pt modelId="{AE60F49A-ADBB-4AE7-86E6-9ABDC6823509}">
      <dgm:prSet/>
      <dgm:spPr/>
      <dgm:t>
        <a:bodyPr/>
        <a:lstStyle/>
        <a:p>
          <a:pPr>
            <a:lnSpc>
              <a:spcPct val="100000"/>
            </a:lnSpc>
          </a:pPr>
          <a:r>
            <a:rPr lang="en-US"/>
            <a:t>Some algorithms may not scale well for large datasets, or non-linear data</a:t>
          </a:r>
        </a:p>
      </dgm:t>
    </dgm:pt>
    <dgm:pt modelId="{E724DBC9-AF5D-4AEB-9811-30222B8D53F5}" type="parTrans" cxnId="{B1020A0D-EE25-42A2-BD78-DC56CD2A02F3}">
      <dgm:prSet/>
      <dgm:spPr/>
      <dgm:t>
        <a:bodyPr/>
        <a:lstStyle/>
        <a:p>
          <a:endParaRPr lang="en-US"/>
        </a:p>
      </dgm:t>
    </dgm:pt>
    <dgm:pt modelId="{B17E8707-0796-4780-ACE0-6C25438DFC57}" type="sibTrans" cxnId="{B1020A0D-EE25-42A2-BD78-DC56CD2A02F3}">
      <dgm:prSet/>
      <dgm:spPr/>
      <dgm:t>
        <a:bodyPr/>
        <a:lstStyle/>
        <a:p>
          <a:endParaRPr lang="en-US"/>
        </a:p>
      </dgm:t>
    </dgm:pt>
    <dgm:pt modelId="{F90E8CDC-40CE-4FB3-ADC8-854AAF9ADF5A}">
      <dgm:prSet/>
      <dgm:spPr/>
      <dgm:t>
        <a:bodyPr/>
        <a:lstStyle/>
        <a:p>
          <a:pPr>
            <a:lnSpc>
              <a:spcPct val="100000"/>
            </a:lnSpc>
          </a:pPr>
          <a:r>
            <a:rPr lang="en-US"/>
            <a:t>Factors that affect future model selection:</a:t>
          </a:r>
        </a:p>
      </dgm:t>
    </dgm:pt>
    <dgm:pt modelId="{BABAB254-F60B-488C-9E1B-9EC56D4FD012}" type="parTrans" cxnId="{FD266007-A8F3-4BD4-B709-79559F9A6239}">
      <dgm:prSet/>
      <dgm:spPr/>
      <dgm:t>
        <a:bodyPr/>
        <a:lstStyle/>
        <a:p>
          <a:endParaRPr lang="en-US"/>
        </a:p>
      </dgm:t>
    </dgm:pt>
    <dgm:pt modelId="{A196CE38-4F68-45B2-B4F9-E747CE3F17CB}" type="sibTrans" cxnId="{FD266007-A8F3-4BD4-B709-79559F9A6239}">
      <dgm:prSet/>
      <dgm:spPr/>
      <dgm:t>
        <a:bodyPr/>
        <a:lstStyle/>
        <a:p>
          <a:endParaRPr lang="en-US"/>
        </a:p>
      </dgm:t>
    </dgm:pt>
    <dgm:pt modelId="{823982C3-23D9-4EF0-AA4E-E8BAA5CEF37C}">
      <dgm:prSet custT="1"/>
      <dgm:spPr/>
      <dgm:t>
        <a:bodyPr/>
        <a:lstStyle/>
        <a:p>
          <a:pPr>
            <a:lnSpc>
              <a:spcPct val="100000"/>
            </a:lnSpc>
          </a:pPr>
          <a:r>
            <a:rPr lang="en-US" sz="900" dirty="0"/>
            <a:t>Computational resources</a:t>
          </a:r>
        </a:p>
      </dgm:t>
    </dgm:pt>
    <dgm:pt modelId="{5E56E038-04EB-4B0D-A101-1D206AB505CA}" type="parTrans" cxnId="{A343AE51-1D67-482A-96B5-26448F7D0E8B}">
      <dgm:prSet/>
      <dgm:spPr/>
      <dgm:t>
        <a:bodyPr/>
        <a:lstStyle/>
        <a:p>
          <a:endParaRPr lang="en-US"/>
        </a:p>
      </dgm:t>
    </dgm:pt>
    <dgm:pt modelId="{62E3CFA1-C8F1-4372-8406-D7761CBBC3DB}" type="sibTrans" cxnId="{A343AE51-1D67-482A-96B5-26448F7D0E8B}">
      <dgm:prSet/>
      <dgm:spPr/>
      <dgm:t>
        <a:bodyPr/>
        <a:lstStyle/>
        <a:p>
          <a:endParaRPr lang="en-US"/>
        </a:p>
      </dgm:t>
    </dgm:pt>
    <dgm:pt modelId="{64A49B56-3739-4C36-B387-9E950C7775C6}">
      <dgm:prSet custT="1"/>
      <dgm:spPr/>
      <dgm:t>
        <a:bodyPr/>
        <a:lstStyle/>
        <a:p>
          <a:pPr>
            <a:lnSpc>
              <a:spcPct val="100000"/>
            </a:lnSpc>
          </a:pPr>
          <a:r>
            <a:rPr lang="en-US" sz="900" dirty="0"/>
            <a:t>Interpretability</a:t>
          </a:r>
        </a:p>
      </dgm:t>
    </dgm:pt>
    <dgm:pt modelId="{279B0A13-4DAC-49C4-9458-A99FF00326DB}" type="parTrans" cxnId="{D83FF32B-3622-4E1F-9FEA-46A51E1959A5}">
      <dgm:prSet/>
      <dgm:spPr/>
      <dgm:t>
        <a:bodyPr/>
        <a:lstStyle/>
        <a:p>
          <a:endParaRPr lang="en-US"/>
        </a:p>
      </dgm:t>
    </dgm:pt>
    <dgm:pt modelId="{5959A184-238F-40D8-A366-3C9AE58E9504}" type="sibTrans" cxnId="{D83FF32B-3622-4E1F-9FEA-46A51E1959A5}">
      <dgm:prSet/>
      <dgm:spPr/>
      <dgm:t>
        <a:bodyPr/>
        <a:lstStyle/>
        <a:p>
          <a:endParaRPr lang="en-US"/>
        </a:p>
      </dgm:t>
    </dgm:pt>
    <dgm:pt modelId="{0329C133-63CD-417B-9B21-158EB9F32D8B}">
      <dgm:prSet custT="1"/>
      <dgm:spPr/>
      <dgm:t>
        <a:bodyPr/>
        <a:lstStyle/>
        <a:p>
          <a:pPr>
            <a:lnSpc>
              <a:spcPct val="100000"/>
            </a:lnSpc>
          </a:pPr>
          <a:r>
            <a:rPr lang="en-US" sz="900"/>
            <a:t>Data set size</a:t>
          </a:r>
        </a:p>
      </dgm:t>
    </dgm:pt>
    <dgm:pt modelId="{303E34FC-4272-4988-B162-39B03664064F}" type="parTrans" cxnId="{9A5B9C19-9078-42A6-AD09-3DC2E4CA6D7B}">
      <dgm:prSet/>
      <dgm:spPr/>
      <dgm:t>
        <a:bodyPr/>
        <a:lstStyle/>
        <a:p>
          <a:endParaRPr lang="en-US"/>
        </a:p>
      </dgm:t>
    </dgm:pt>
    <dgm:pt modelId="{62E3927C-1DEF-4057-AD92-1BF87B546BC6}" type="sibTrans" cxnId="{9A5B9C19-9078-42A6-AD09-3DC2E4CA6D7B}">
      <dgm:prSet/>
      <dgm:spPr/>
      <dgm:t>
        <a:bodyPr/>
        <a:lstStyle/>
        <a:p>
          <a:endParaRPr lang="en-US"/>
        </a:p>
      </dgm:t>
    </dgm:pt>
    <dgm:pt modelId="{0B7FF0CB-5EE2-459F-B0F2-177A1D82D89E}" type="pres">
      <dgm:prSet presAssocID="{6D831EF2-B02A-4225-ABA9-4714435534ED}" presName="root" presStyleCnt="0">
        <dgm:presLayoutVars>
          <dgm:dir/>
          <dgm:resizeHandles val="exact"/>
        </dgm:presLayoutVars>
      </dgm:prSet>
      <dgm:spPr/>
    </dgm:pt>
    <dgm:pt modelId="{A2F6B78E-1C6F-4A74-A215-CCBE63421D75}" type="pres">
      <dgm:prSet presAssocID="{046E8A99-CFCB-4A7A-B909-88AE66A122BC}" presName="compNode" presStyleCnt="0"/>
      <dgm:spPr/>
    </dgm:pt>
    <dgm:pt modelId="{45F6EF1E-E5F6-4F59-8B68-78B1B559F7CD}" type="pres">
      <dgm:prSet presAssocID="{046E8A99-CFCB-4A7A-B909-88AE66A122BC}" presName="bgRect" presStyleLbl="bgShp" presStyleIdx="0" presStyleCnt="4"/>
      <dgm:spPr/>
    </dgm:pt>
    <dgm:pt modelId="{C3EBCC3A-4519-406E-A0F1-33B5F682BAC7}" type="pres">
      <dgm:prSet presAssocID="{046E8A99-CFCB-4A7A-B909-88AE66A122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BD92E17-8168-4F54-B773-8B75C7997997}" type="pres">
      <dgm:prSet presAssocID="{046E8A99-CFCB-4A7A-B909-88AE66A122BC}" presName="spaceRect" presStyleCnt="0"/>
      <dgm:spPr/>
    </dgm:pt>
    <dgm:pt modelId="{AF351525-C60E-4283-B61D-835183B24FF1}" type="pres">
      <dgm:prSet presAssocID="{046E8A99-CFCB-4A7A-B909-88AE66A122BC}" presName="parTx" presStyleLbl="revTx" presStyleIdx="0" presStyleCnt="5">
        <dgm:presLayoutVars>
          <dgm:chMax val="0"/>
          <dgm:chPref val="0"/>
        </dgm:presLayoutVars>
      </dgm:prSet>
      <dgm:spPr/>
    </dgm:pt>
    <dgm:pt modelId="{0C97E9FB-F862-4A14-A2DA-AB1C44F80A6A}" type="pres">
      <dgm:prSet presAssocID="{7EDB84AB-1C17-408D-BEB7-AB2166CA13A3}" presName="sibTrans" presStyleCnt="0"/>
      <dgm:spPr/>
    </dgm:pt>
    <dgm:pt modelId="{F721E5A9-F0F3-4716-9FD1-43857EB8CE2D}" type="pres">
      <dgm:prSet presAssocID="{A7E4D07C-069B-4C48-B529-DCA2A4FFCC4F}" presName="compNode" presStyleCnt="0"/>
      <dgm:spPr/>
    </dgm:pt>
    <dgm:pt modelId="{F8498D77-A973-436C-973E-8DF9430770DA}" type="pres">
      <dgm:prSet presAssocID="{A7E4D07C-069B-4C48-B529-DCA2A4FFCC4F}" presName="bgRect" presStyleLbl="bgShp" presStyleIdx="1" presStyleCnt="4"/>
      <dgm:spPr/>
    </dgm:pt>
    <dgm:pt modelId="{94ED9C4C-6833-443E-8D49-B24675E81513}" type="pres">
      <dgm:prSet presAssocID="{A7E4D07C-069B-4C48-B529-DCA2A4FFCC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E5002C7-45A8-4C75-B751-92D35EF8D85A}" type="pres">
      <dgm:prSet presAssocID="{A7E4D07C-069B-4C48-B529-DCA2A4FFCC4F}" presName="spaceRect" presStyleCnt="0"/>
      <dgm:spPr/>
    </dgm:pt>
    <dgm:pt modelId="{3AF31BA5-066C-407B-9D61-D6BBD628E959}" type="pres">
      <dgm:prSet presAssocID="{A7E4D07C-069B-4C48-B529-DCA2A4FFCC4F}" presName="parTx" presStyleLbl="revTx" presStyleIdx="1" presStyleCnt="5">
        <dgm:presLayoutVars>
          <dgm:chMax val="0"/>
          <dgm:chPref val="0"/>
        </dgm:presLayoutVars>
      </dgm:prSet>
      <dgm:spPr/>
    </dgm:pt>
    <dgm:pt modelId="{F88315FE-600B-4767-9529-0B0A76E6E216}" type="pres">
      <dgm:prSet presAssocID="{3E9C67CE-F09E-46E0-9216-B9D439B91198}" presName="sibTrans" presStyleCnt="0"/>
      <dgm:spPr/>
    </dgm:pt>
    <dgm:pt modelId="{50010E09-6B3A-4142-9C0A-47EBE75FE5CE}" type="pres">
      <dgm:prSet presAssocID="{AE60F49A-ADBB-4AE7-86E6-9ABDC6823509}" presName="compNode" presStyleCnt="0"/>
      <dgm:spPr/>
    </dgm:pt>
    <dgm:pt modelId="{B37A43A5-9AF1-4E72-A08A-394C366016BA}" type="pres">
      <dgm:prSet presAssocID="{AE60F49A-ADBB-4AE7-86E6-9ABDC6823509}" presName="bgRect" presStyleLbl="bgShp" presStyleIdx="2" presStyleCnt="4"/>
      <dgm:spPr/>
    </dgm:pt>
    <dgm:pt modelId="{9D83E807-9D9B-47FE-AB9B-1A69871C018B}" type="pres">
      <dgm:prSet presAssocID="{AE60F49A-ADBB-4AE7-86E6-9ABDC68235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D1496B2-9B8B-4BDC-B821-285F51784EC5}" type="pres">
      <dgm:prSet presAssocID="{AE60F49A-ADBB-4AE7-86E6-9ABDC6823509}" presName="spaceRect" presStyleCnt="0"/>
      <dgm:spPr/>
    </dgm:pt>
    <dgm:pt modelId="{5BADCF67-8D17-4657-BD41-BF58F7099E5D}" type="pres">
      <dgm:prSet presAssocID="{AE60F49A-ADBB-4AE7-86E6-9ABDC6823509}" presName="parTx" presStyleLbl="revTx" presStyleIdx="2" presStyleCnt="5">
        <dgm:presLayoutVars>
          <dgm:chMax val="0"/>
          <dgm:chPref val="0"/>
        </dgm:presLayoutVars>
      </dgm:prSet>
      <dgm:spPr/>
    </dgm:pt>
    <dgm:pt modelId="{6392EDCE-FA9D-401F-AC41-8CB4ECD067A3}" type="pres">
      <dgm:prSet presAssocID="{B17E8707-0796-4780-ACE0-6C25438DFC57}" presName="sibTrans" presStyleCnt="0"/>
      <dgm:spPr/>
    </dgm:pt>
    <dgm:pt modelId="{87856F2C-31A2-439E-87F2-93BF7536717C}" type="pres">
      <dgm:prSet presAssocID="{F90E8CDC-40CE-4FB3-ADC8-854AAF9ADF5A}" presName="compNode" presStyleCnt="0"/>
      <dgm:spPr/>
    </dgm:pt>
    <dgm:pt modelId="{D16C7C63-C80B-4B3E-9BCF-AB9B18DBFEF1}" type="pres">
      <dgm:prSet presAssocID="{F90E8CDC-40CE-4FB3-ADC8-854AAF9ADF5A}" presName="bgRect" presStyleLbl="bgShp" presStyleIdx="3" presStyleCnt="4"/>
      <dgm:spPr/>
    </dgm:pt>
    <dgm:pt modelId="{2843DCCE-813E-417E-B8E5-D7F20FDBB853}" type="pres">
      <dgm:prSet presAssocID="{F90E8CDC-40CE-4FB3-ADC8-854AAF9ADF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8C8B13C-240B-4C5C-9959-D0C7EAF3BF55}" type="pres">
      <dgm:prSet presAssocID="{F90E8CDC-40CE-4FB3-ADC8-854AAF9ADF5A}" presName="spaceRect" presStyleCnt="0"/>
      <dgm:spPr/>
    </dgm:pt>
    <dgm:pt modelId="{13DEB245-2972-4465-AC69-2BA6195395CB}" type="pres">
      <dgm:prSet presAssocID="{F90E8CDC-40CE-4FB3-ADC8-854AAF9ADF5A}" presName="parTx" presStyleLbl="revTx" presStyleIdx="3" presStyleCnt="5">
        <dgm:presLayoutVars>
          <dgm:chMax val="0"/>
          <dgm:chPref val="0"/>
        </dgm:presLayoutVars>
      </dgm:prSet>
      <dgm:spPr/>
    </dgm:pt>
    <dgm:pt modelId="{8E7721F1-2CDA-4BF4-B43D-F3CF0BFFEE80}" type="pres">
      <dgm:prSet presAssocID="{F90E8CDC-40CE-4FB3-ADC8-854AAF9ADF5A}" presName="desTx" presStyleLbl="revTx" presStyleIdx="4" presStyleCnt="5" custScaleX="110696" custLinFactNeighborX="8991" custLinFactNeighborY="-5670">
        <dgm:presLayoutVars/>
      </dgm:prSet>
      <dgm:spPr/>
    </dgm:pt>
  </dgm:ptLst>
  <dgm:cxnLst>
    <dgm:cxn modelId="{FD266007-A8F3-4BD4-B709-79559F9A6239}" srcId="{6D831EF2-B02A-4225-ABA9-4714435534ED}" destId="{F90E8CDC-40CE-4FB3-ADC8-854AAF9ADF5A}" srcOrd="3" destOrd="0" parTransId="{BABAB254-F60B-488C-9E1B-9EC56D4FD012}" sibTransId="{A196CE38-4F68-45B2-B4F9-E747CE3F17CB}"/>
    <dgm:cxn modelId="{B1020A0D-EE25-42A2-BD78-DC56CD2A02F3}" srcId="{6D831EF2-B02A-4225-ABA9-4714435534ED}" destId="{AE60F49A-ADBB-4AE7-86E6-9ABDC6823509}" srcOrd="2" destOrd="0" parTransId="{E724DBC9-AF5D-4AEB-9811-30222B8D53F5}" sibTransId="{B17E8707-0796-4780-ACE0-6C25438DFC57}"/>
    <dgm:cxn modelId="{9A5B9C19-9078-42A6-AD09-3DC2E4CA6D7B}" srcId="{F90E8CDC-40CE-4FB3-ADC8-854AAF9ADF5A}" destId="{0329C133-63CD-417B-9B21-158EB9F32D8B}" srcOrd="2" destOrd="0" parTransId="{303E34FC-4272-4988-B162-39B03664064F}" sibTransId="{62E3927C-1DEF-4057-AD92-1BF87B546BC6}"/>
    <dgm:cxn modelId="{D83FF32B-3622-4E1F-9FEA-46A51E1959A5}" srcId="{F90E8CDC-40CE-4FB3-ADC8-854AAF9ADF5A}" destId="{64A49B56-3739-4C36-B387-9E950C7775C6}" srcOrd="1" destOrd="0" parTransId="{279B0A13-4DAC-49C4-9458-A99FF00326DB}" sibTransId="{5959A184-238F-40D8-A366-3C9AE58E9504}"/>
    <dgm:cxn modelId="{8233AF39-F2EE-48BE-A29D-F5E1DA0E9E51}" type="presOf" srcId="{046E8A99-CFCB-4A7A-B909-88AE66A122BC}" destId="{AF351525-C60E-4283-B61D-835183B24FF1}" srcOrd="0" destOrd="0" presId="urn:microsoft.com/office/officeart/2018/2/layout/IconVerticalSolidList"/>
    <dgm:cxn modelId="{11722B64-7C7A-4170-80FA-53A324D74F1B}" srcId="{6D831EF2-B02A-4225-ABA9-4714435534ED}" destId="{046E8A99-CFCB-4A7A-B909-88AE66A122BC}" srcOrd="0" destOrd="0" parTransId="{E5FCF1B8-A3CE-4D39-BF18-4B8778FB2DE9}" sibTransId="{7EDB84AB-1C17-408D-BEB7-AB2166CA13A3}"/>
    <dgm:cxn modelId="{3D0D7064-55C4-4713-8DCA-2C26C64F3991}" type="presOf" srcId="{823982C3-23D9-4EF0-AA4E-E8BAA5CEF37C}" destId="{8E7721F1-2CDA-4BF4-B43D-F3CF0BFFEE80}" srcOrd="0" destOrd="0" presId="urn:microsoft.com/office/officeart/2018/2/layout/IconVerticalSolidList"/>
    <dgm:cxn modelId="{BCDC9F71-7AAE-40B2-99A4-7874BE2658AC}" type="presOf" srcId="{6D831EF2-B02A-4225-ABA9-4714435534ED}" destId="{0B7FF0CB-5EE2-459F-B0F2-177A1D82D89E}" srcOrd="0" destOrd="0" presId="urn:microsoft.com/office/officeart/2018/2/layout/IconVerticalSolidList"/>
    <dgm:cxn modelId="{A343AE51-1D67-482A-96B5-26448F7D0E8B}" srcId="{F90E8CDC-40CE-4FB3-ADC8-854AAF9ADF5A}" destId="{823982C3-23D9-4EF0-AA4E-E8BAA5CEF37C}" srcOrd="0" destOrd="0" parTransId="{5E56E038-04EB-4B0D-A101-1D206AB505CA}" sibTransId="{62E3CFA1-C8F1-4372-8406-D7761CBBC3DB}"/>
    <dgm:cxn modelId="{40D37075-21FD-469D-8D89-4D2B1537478F}" type="presOf" srcId="{0329C133-63CD-417B-9B21-158EB9F32D8B}" destId="{8E7721F1-2CDA-4BF4-B43D-F3CF0BFFEE80}" srcOrd="0" destOrd="2" presId="urn:microsoft.com/office/officeart/2018/2/layout/IconVerticalSolidList"/>
    <dgm:cxn modelId="{26F1D4CA-5782-4FA3-91F4-F611BE603DAF}" type="presOf" srcId="{AE60F49A-ADBB-4AE7-86E6-9ABDC6823509}" destId="{5BADCF67-8D17-4657-BD41-BF58F7099E5D}" srcOrd="0" destOrd="0" presId="urn:microsoft.com/office/officeart/2018/2/layout/IconVerticalSolidList"/>
    <dgm:cxn modelId="{DED501D1-1237-4AB8-8408-47EF6BBE0906}" type="presOf" srcId="{F90E8CDC-40CE-4FB3-ADC8-854AAF9ADF5A}" destId="{13DEB245-2972-4465-AC69-2BA6195395CB}" srcOrd="0" destOrd="0" presId="urn:microsoft.com/office/officeart/2018/2/layout/IconVerticalSolidList"/>
    <dgm:cxn modelId="{0BE282E5-8F2B-43CC-A5D9-C0662BEF934B}" srcId="{6D831EF2-B02A-4225-ABA9-4714435534ED}" destId="{A7E4D07C-069B-4C48-B529-DCA2A4FFCC4F}" srcOrd="1" destOrd="0" parTransId="{F792CE35-943C-48C4-A8D1-0AEB2FFA3E4A}" sibTransId="{3E9C67CE-F09E-46E0-9216-B9D439B91198}"/>
    <dgm:cxn modelId="{17C53DFE-DA40-47B5-8E8F-DE8605264D0D}" type="presOf" srcId="{64A49B56-3739-4C36-B387-9E950C7775C6}" destId="{8E7721F1-2CDA-4BF4-B43D-F3CF0BFFEE80}" srcOrd="0" destOrd="1" presId="urn:microsoft.com/office/officeart/2018/2/layout/IconVerticalSolidList"/>
    <dgm:cxn modelId="{7142FDFF-03F2-4D1F-931A-072942478263}" type="presOf" srcId="{A7E4D07C-069B-4C48-B529-DCA2A4FFCC4F}" destId="{3AF31BA5-066C-407B-9D61-D6BBD628E959}" srcOrd="0" destOrd="0" presId="urn:microsoft.com/office/officeart/2018/2/layout/IconVerticalSolidList"/>
    <dgm:cxn modelId="{BB8C1FE4-6298-4822-B7B5-9251B0F2D078}" type="presParOf" srcId="{0B7FF0CB-5EE2-459F-B0F2-177A1D82D89E}" destId="{A2F6B78E-1C6F-4A74-A215-CCBE63421D75}" srcOrd="0" destOrd="0" presId="urn:microsoft.com/office/officeart/2018/2/layout/IconVerticalSolidList"/>
    <dgm:cxn modelId="{9F552042-3AD6-4E1F-91F3-975D869E89FB}" type="presParOf" srcId="{A2F6B78E-1C6F-4A74-A215-CCBE63421D75}" destId="{45F6EF1E-E5F6-4F59-8B68-78B1B559F7CD}" srcOrd="0" destOrd="0" presId="urn:microsoft.com/office/officeart/2018/2/layout/IconVerticalSolidList"/>
    <dgm:cxn modelId="{569B1FE3-C215-4FCA-A9F3-8FE7BA2E9139}" type="presParOf" srcId="{A2F6B78E-1C6F-4A74-A215-CCBE63421D75}" destId="{C3EBCC3A-4519-406E-A0F1-33B5F682BAC7}" srcOrd="1" destOrd="0" presId="urn:microsoft.com/office/officeart/2018/2/layout/IconVerticalSolidList"/>
    <dgm:cxn modelId="{9FBD3537-8BFB-4D66-857B-BB9D8A34D1EC}" type="presParOf" srcId="{A2F6B78E-1C6F-4A74-A215-CCBE63421D75}" destId="{FBD92E17-8168-4F54-B773-8B75C7997997}" srcOrd="2" destOrd="0" presId="urn:microsoft.com/office/officeart/2018/2/layout/IconVerticalSolidList"/>
    <dgm:cxn modelId="{A0E0A8DC-56D5-44F9-9212-0EA5E0D6D297}" type="presParOf" srcId="{A2F6B78E-1C6F-4A74-A215-CCBE63421D75}" destId="{AF351525-C60E-4283-B61D-835183B24FF1}" srcOrd="3" destOrd="0" presId="urn:microsoft.com/office/officeart/2018/2/layout/IconVerticalSolidList"/>
    <dgm:cxn modelId="{50BA8F83-AC36-49BE-B421-095831FF6129}" type="presParOf" srcId="{0B7FF0CB-5EE2-459F-B0F2-177A1D82D89E}" destId="{0C97E9FB-F862-4A14-A2DA-AB1C44F80A6A}" srcOrd="1" destOrd="0" presId="urn:microsoft.com/office/officeart/2018/2/layout/IconVerticalSolidList"/>
    <dgm:cxn modelId="{93BDB122-C7E8-4E06-A381-B0F4D38E82B9}" type="presParOf" srcId="{0B7FF0CB-5EE2-459F-B0F2-177A1D82D89E}" destId="{F721E5A9-F0F3-4716-9FD1-43857EB8CE2D}" srcOrd="2" destOrd="0" presId="urn:microsoft.com/office/officeart/2018/2/layout/IconVerticalSolidList"/>
    <dgm:cxn modelId="{7E54AF5D-D497-4545-8257-4D4ED0CD6ADD}" type="presParOf" srcId="{F721E5A9-F0F3-4716-9FD1-43857EB8CE2D}" destId="{F8498D77-A973-436C-973E-8DF9430770DA}" srcOrd="0" destOrd="0" presId="urn:microsoft.com/office/officeart/2018/2/layout/IconVerticalSolidList"/>
    <dgm:cxn modelId="{5C308E63-49A8-4A77-9702-BC8B59D15CFA}" type="presParOf" srcId="{F721E5A9-F0F3-4716-9FD1-43857EB8CE2D}" destId="{94ED9C4C-6833-443E-8D49-B24675E81513}" srcOrd="1" destOrd="0" presId="urn:microsoft.com/office/officeart/2018/2/layout/IconVerticalSolidList"/>
    <dgm:cxn modelId="{ACEACF15-7009-4FBE-A5A2-1509BE7DD1DD}" type="presParOf" srcId="{F721E5A9-F0F3-4716-9FD1-43857EB8CE2D}" destId="{8E5002C7-45A8-4C75-B751-92D35EF8D85A}" srcOrd="2" destOrd="0" presId="urn:microsoft.com/office/officeart/2018/2/layout/IconVerticalSolidList"/>
    <dgm:cxn modelId="{EA2D7ECF-FA28-4159-8560-3B65110F605F}" type="presParOf" srcId="{F721E5A9-F0F3-4716-9FD1-43857EB8CE2D}" destId="{3AF31BA5-066C-407B-9D61-D6BBD628E959}" srcOrd="3" destOrd="0" presId="urn:microsoft.com/office/officeart/2018/2/layout/IconVerticalSolidList"/>
    <dgm:cxn modelId="{A80AC3CE-0323-49AE-8670-F538BBC7F052}" type="presParOf" srcId="{0B7FF0CB-5EE2-459F-B0F2-177A1D82D89E}" destId="{F88315FE-600B-4767-9529-0B0A76E6E216}" srcOrd="3" destOrd="0" presId="urn:microsoft.com/office/officeart/2018/2/layout/IconVerticalSolidList"/>
    <dgm:cxn modelId="{3611C620-D5AB-4DBB-84A3-2E69D4BC0293}" type="presParOf" srcId="{0B7FF0CB-5EE2-459F-B0F2-177A1D82D89E}" destId="{50010E09-6B3A-4142-9C0A-47EBE75FE5CE}" srcOrd="4" destOrd="0" presId="urn:microsoft.com/office/officeart/2018/2/layout/IconVerticalSolidList"/>
    <dgm:cxn modelId="{E2C6F097-5ACD-4D61-944D-1D12BD3A175C}" type="presParOf" srcId="{50010E09-6B3A-4142-9C0A-47EBE75FE5CE}" destId="{B37A43A5-9AF1-4E72-A08A-394C366016BA}" srcOrd="0" destOrd="0" presId="urn:microsoft.com/office/officeart/2018/2/layout/IconVerticalSolidList"/>
    <dgm:cxn modelId="{A528C3BC-4854-418A-80BA-9FF9395E587E}" type="presParOf" srcId="{50010E09-6B3A-4142-9C0A-47EBE75FE5CE}" destId="{9D83E807-9D9B-47FE-AB9B-1A69871C018B}" srcOrd="1" destOrd="0" presId="urn:microsoft.com/office/officeart/2018/2/layout/IconVerticalSolidList"/>
    <dgm:cxn modelId="{19D57860-0C2C-48DE-B724-229A1B68B20E}" type="presParOf" srcId="{50010E09-6B3A-4142-9C0A-47EBE75FE5CE}" destId="{DD1496B2-9B8B-4BDC-B821-285F51784EC5}" srcOrd="2" destOrd="0" presId="urn:microsoft.com/office/officeart/2018/2/layout/IconVerticalSolidList"/>
    <dgm:cxn modelId="{A88D669A-E855-43EA-839E-F0C5313DC198}" type="presParOf" srcId="{50010E09-6B3A-4142-9C0A-47EBE75FE5CE}" destId="{5BADCF67-8D17-4657-BD41-BF58F7099E5D}" srcOrd="3" destOrd="0" presId="urn:microsoft.com/office/officeart/2018/2/layout/IconVerticalSolidList"/>
    <dgm:cxn modelId="{8A739C5C-1508-4896-912C-47793CDB6E5E}" type="presParOf" srcId="{0B7FF0CB-5EE2-459F-B0F2-177A1D82D89E}" destId="{6392EDCE-FA9D-401F-AC41-8CB4ECD067A3}" srcOrd="5" destOrd="0" presId="urn:microsoft.com/office/officeart/2018/2/layout/IconVerticalSolidList"/>
    <dgm:cxn modelId="{E2AF4F99-C41D-4DEA-9516-1E2746F51396}" type="presParOf" srcId="{0B7FF0CB-5EE2-459F-B0F2-177A1D82D89E}" destId="{87856F2C-31A2-439E-87F2-93BF7536717C}" srcOrd="6" destOrd="0" presId="urn:microsoft.com/office/officeart/2018/2/layout/IconVerticalSolidList"/>
    <dgm:cxn modelId="{F75760C2-7B76-4A6C-BB1B-3E5EA8ED5C7B}" type="presParOf" srcId="{87856F2C-31A2-439E-87F2-93BF7536717C}" destId="{D16C7C63-C80B-4B3E-9BCF-AB9B18DBFEF1}" srcOrd="0" destOrd="0" presId="urn:microsoft.com/office/officeart/2018/2/layout/IconVerticalSolidList"/>
    <dgm:cxn modelId="{61A767C0-7525-406E-9A1E-03766BEBC37D}" type="presParOf" srcId="{87856F2C-31A2-439E-87F2-93BF7536717C}" destId="{2843DCCE-813E-417E-B8E5-D7F20FDBB853}" srcOrd="1" destOrd="0" presId="urn:microsoft.com/office/officeart/2018/2/layout/IconVerticalSolidList"/>
    <dgm:cxn modelId="{95CF72EB-A279-43CC-A252-C2AD82124F0E}" type="presParOf" srcId="{87856F2C-31A2-439E-87F2-93BF7536717C}" destId="{68C8B13C-240B-4C5C-9959-D0C7EAF3BF55}" srcOrd="2" destOrd="0" presId="urn:microsoft.com/office/officeart/2018/2/layout/IconVerticalSolidList"/>
    <dgm:cxn modelId="{D84AA7B1-6FA4-445B-A0BF-EE724DB7D847}" type="presParOf" srcId="{87856F2C-31A2-439E-87F2-93BF7536717C}" destId="{13DEB245-2972-4465-AC69-2BA6195395CB}" srcOrd="3" destOrd="0" presId="urn:microsoft.com/office/officeart/2018/2/layout/IconVerticalSolidList"/>
    <dgm:cxn modelId="{8C299ED3-A030-44A8-9F38-45144F888902}" type="presParOf" srcId="{87856F2C-31A2-439E-87F2-93BF7536717C}" destId="{8E7721F1-2CDA-4BF4-B43D-F3CF0BFFEE80}"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29E2-7D0E-44E9-9D07-D1237EC40A3B}">
      <dsp:nvSpPr>
        <dsp:cNvPr id="0" name=""/>
        <dsp:cNvSpPr/>
      </dsp:nvSpPr>
      <dsp:spPr>
        <a:xfrm>
          <a:off x="573182" y="157932"/>
          <a:ext cx="880875" cy="880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930CC-B42A-4E83-A2A6-BB5197D39183}">
      <dsp:nvSpPr>
        <dsp:cNvPr id="0" name=""/>
        <dsp:cNvSpPr/>
      </dsp:nvSpPr>
      <dsp:spPr>
        <a:xfrm>
          <a:off x="34870" y="1408705"/>
          <a:ext cx="19575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GB" sz="1100" kern="1200" dirty="0"/>
            <a:t>The implemented key optimizations in the neural network original model, led to a substantial performance boost. </a:t>
          </a:r>
          <a:endParaRPr lang="en-US" sz="1100" kern="1200" dirty="0"/>
        </a:p>
      </dsp:txBody>
      <dsp:txXfrm>
        <a:off x="34870" y="1408705"/>
        <a:ext cx="1957500" cy="1215000"/>
      </dsp:txXfrm>
    </dsp:sp>
    <dsp:sp modelId="{8D0ABA8A-24F5-48D6-9880-B5D19B393216}">
      <dsp:nvSpPr>
        <dsp:cNvPr id="0" name=""/>
        <dsp:cNvSpPr/>
      </dsp:nvSpPr>
      <dsp:spPr>
        <a:xfrm>
          <a:off x="2873245" y="157932"/>
          <a:ext cx="880875" cy="880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CABC7-5F46-4192-8A04-A44145CA084A}">
      <dsp:nvSpPr>
        <dsp:cNvPr id="0" name=""/>
        <dsp:cNvSpPr/>
      </dsp:nvSpPr>
      <dsp:spPr>
        <a:xfrm>
          <a:off x="2334932" y="1408705"/>
          <a:ext cx="19575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GB" sz="1100" kern="1200" dirty="0"/>
            <a:t>These adjustments collectively contributed to achieving the best performance among all the models tested, showcasing the significant impact of these enhancements on the model's effectiveness.</a:t>
          </a:r>
          <a:endParaRPr lang="en-US" sz="1100" kern="1200" dirty="0"/>
        </a:p>
      </dsp:txBody>
      <dsp:txXfrm>
        <a:off x="2334932" y="1408705"/>
        <a:ext cx="1957500" cy="121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6EF1E-E5F6-4F59-8B68-78B1B559F7CD}">
      <dsp:nvSpPr>
        <dsp:cNvPr id="0" name=""/>
        <dsp:cNvSpPr/>
      </dsp:nvSpPr>
      <dsp:spPr>
        <a:xfrm>
          <a:off x="0" y="4601"/>
          <a:ext cx="4094129" cy="676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BCC3A-4519-406E-A0F1-33B5F682BAC7}">
      <dsp:nvSpPr>
        <dsp:cNvPr id="0" name=""/>
        <dsp:cNvSpPr/>
      </dsp:nvSpPr>
      <dsp:spPr>
        <a:xfrm>
          <a:off x="204566" y="156758"/>
          <a:ext cx="372303" cy="371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51525-C60E-4283-B61D-835183B24FF1}">
      <dsp:nvSpPr>
        <dsp:cNvPr id="0" name=""/>
        <dsp:cNvSpPr/>
      </dsp:nvSpPr>
      <dsp:spPr>
        <a:xfrm>
          <a:off x="781437" y="4601"/>
          <a:ext cx="3068090" cy="67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640" tIns="71640" rIns="71640" bIns="71640" numCol="1" spcCol="1270" anchor="ctr" anchorCtr="0">
          <a:noAutofit/>
        </a:bodyPr>
        <a:lstStyle/>
        <a:p>
          <a:pPr marL="0" lvl="0" indent="0" algn="l" defTabSz="622300">
            <a:lnSpc>
              <a:spcPct val="100000"/>
            </a:lnSpc>
            <a:spcBef>
              <a:spcPct val="0"/>
            </a:spcBef>
            <a:spcAft>
              <a:spcPct val="35000"/>
            </a:spcAft>
            <a:buNone/>
          </a:pPr>
          <a:r>
            <a:rPr lang="en-US" sz="1400" b="1" kern="1200" dirty="0"/>
            <a:t>Deploy The Optimized Neural Network model </a:t>
          </a:r>
          <a:r>
            <a:rPr lang="en-US" sz="1400" kern="1200" dirty="0"/>
            <a:t>for this use case: High accuracy, </a:t>
          </a:r>
          <a:r>
            <a:rPr lang="en-US" sz="1400" b="1" kern="1200" dirty="0"/>
            <a:t>precision</a:t>
          </a:r>
          <a:r>
            <a:rPr lang="en-US" sz="1400" kern="1200" dirty="0"/>
            <a:t>, </a:t>
          </a:r>
          <a:r>
            <a:rPr lang="en-US" sz="1400" b="1" kern="1200" dirty="0"/>
            <a:t>recall</a:t>
          </a:r>
          <a:r>
            <a:rPr lang="en-US" sz="1400" kern="1200" dirty="0"/>
            <a:t>, and F1-score</a:t>
          </a:r>
        </a:p>
      </dsp:txBody>
      <dsp:txXfrm>
        <a:off x="781437" y="4601"/>
        <a:ext cx="3068090" cy="676915"/>
      </dsp:txXfrm>
    </dsp:sp>
    <dsp:sp modelId="{F8498D77-A973-436C-973E-8DF9430770DA}">
      <dsp:nvSpPr>
        <dsp:cNvPr id="0" name=""/>
        <dsp:cNvSpPr/>
      </dsp:nvSpPr>
      <dsp:spPr>
        <a:xfrm>
          <a:off x="0" y="824025"/>
          <a:ext cx="4094129" cy="676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D9C4C-6833-443E-8D49-B24675E81513}">
      <dsp:nvSpPr>
        <dsp:cNvPr id="0" name=""/>
        <dsp:cNvSpPr/>
      </dsp:nvSpPr>
      <dsp:spPr>
        <a:xfrm>
          <a:off x="204566" y="976182"/>
          <a:ext cx="372303" cy="371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F31BA5-066C-407B-9D61-D6BBD628E959}">
      <dsp:nvSpPr>
        <dsp:cNvPr id="0" name=""/>
        <dsp:cNvSpPr/>
      </dsp:nvSpPr>
      <dsp:spPr>
        <a:xfrm>
          <a:off x="781437" y="824025"/>
          <a:ext cx="3068090" cy="67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640" tIns="71640" rIns="71640" bIns="71640" numCol="1" spcCol="1270" anchor="ctr" anchorCtr="0">
          <a:noAutofit/>
        </a:bodyPr>
        <a:lstStyle/>
        <a:p>
          <a:pPr marL="0" lvl="0" indent="0" algn="l" defTabSz="622300">
            <a:lnSpc>
              <a:spcPct val="100000"/>
            </a:lnSpc>
            <a:spcBef>
              <a:spcPct val="0"/>
            </a:spcBef>
            <a:spcAft>
              <a:spcPct val="35000"/>
            </a:spcAft>
            <a:buNone/>
          </a:pPr>
          <a:r>
            <a:rPr lang="en-US" sz="1400" kern="1200"/>
            <a:t>Consider problem requirements for future use cases and emergence of new training data sets</a:t>
          </a:r>
        </a:p>
      </dsp:txBody>
      <dsp:txXfrm>
        <a:off x="781437" y="824025"/>
        <a:ext cx="3068090" cy="676915"/>
      </dsp:txXfrm>
    </dsp:sp>
    <dsp:sp modelId="{B37A43A5-9AF1-4E72-A08A-394C366016BA}">
      <dsp:nvSpPr>
        <dsp:cNvPr id="0" name=""/>
        <dsp:cNvSpPr/>
      </dsp:nvSpPr>
      <dsp:spPr>
        <a:xfrm>
          <a:off x="0" y="1643449"/>
          <a:ext cx="4094129" cy="676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3E807-9D9B-47FE-AB9B-1A69871C018B}">
      <dsp:nvSpPr>
        <dsp:cNvPr id="0" name=""/>
        <dsp:cNvSpPr/>
      </dsp:nvSpPr>
      <dsp:spPr>
        <a:xfrm>
          <a:off x="204566" y="1795606"/>
          <a:ext cx="372303" cy="3719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ADCF67-8D17-4657-BD41-BF58F7099E5D}">
      <dsp:nvSpPr>
        <dsp:cNvPr id="0" name=""/>
        <dsp:cNvSpPr/>
      </dsp:nvSpPr>
      <dsp:spPr>
        <a:xfrm>
          <a:off x="781437" y="1643449"/>
          <a:ext cx="3068090" cy="67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640" tIns="71640" rIns="71640" bIns="71640" numCol="1" spcCol="1270" anchor="ctr" anchorCtr="0">
          <a:noAutofit/>
        </a:bodyPr>
        <a:lstStyle/>
        <a:p>
          <a:pPr marL="0" lvl="0" indent="0" algn="l" defTabSz="622300">
            <a:lnSpc>
              <a:spcPct val="100000"/>
            </a:lnSpc>
            <a:spcBef>
              <a:spcPct val="0"/>
            </a:spcBef>
            <a:spcAft>
              <a:spcPct val="35000"/>
            </a:spcAft>
            <a:buNone/>
          </a:pPr>
          <a:r>
            <a:rPr lang="en-US" sz="1400" kern="1200"/>
            <a:t>Some algorithms may not scale well for large datasets, or non-linear data</a:t>
          </a:r>
        </a:p>
      </dsp:txBody>
      <dsp:txXfrm>
        <a:off x="781437" y="1643449"/>
        <a:ext cx="3068090" cy="676915"/>
      </dsp:txXfrm>
    </dsp:sp>
    <dsp:sp modelId="{D16C7C63-C80B-4B3E-9BCF-AB9B18DBFEF1}">
      <dsp:nvSpPr>
        <dsp:cNvPr id="0" name=""/>
        <dsp:cNvSpPr/>
      </dsp:nvSpPr>
      <dsp:spPr>
        <a:xfrm>
          <a:off x="0" y="2462873"/>
          <a:ext cx="4094129" cy="676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3DCCE-813E-417E-B8E5-D7F20FDBB853}">
      <dsp:nvSpPr>
        <dsp:cNvPr id="0" name=""/>
        <dsp:cNvSpPr/>
      </dsp:nvSpPr>
      <dsp:spPr>
        <a:xfrm>
          <a:off x="204566" y="2615030"/>
          <a:ext cx="372303" cy="3719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DEB245-2972-4465-AC69-2BA6195395CB}">
      <dsp:nvSpPr>
        <dsp:cNvPr id="0" name=""/>
        <dsp:cNvSpPr/>
      </dsp:nvSpPr>
      <dsp:spPr>
        <a:xfrm>
          <a:off x="781437" y="2462873"/>
          <a:ext cx="1842358" cy="67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640" tIns="71640" rIns="71640" bIns="71640" numCol="1" spcCol="1270" anchor="ctr" anchorCtr="0">
          <a:noAutofit/>
        </a:bodyPr>
        <a:lstStyle/>
        <a:p>
          <a:pPr marL="0" lvl="0" indent="0" algn="l" defTabSz="622300">
            <a:lnSpc>
              <a:spcPct val="100000"/>
            </a:lnSpc>
            <a:spcBef>
              <a:spcPct val="0"/>
            </a:spcBef>
            <a:spcAft>
              <a:spcPct val="35000"/>
            </a:spcAft>
            <a:buNone/>
          </a:pPr>
          <a:r>
            <a:rPr lang="en-US" sz="1400" kern="1200"/>
            <a:t>Factors that affect future model selection:</a:t>
          </a:r>
        </a:p>
      </dsp:txBody>
      <dsp:txXfrm>
        <a:off x="781437" y="2462873"/>
        <a:ext cx="1842358" cy="676915"/>
      </dsp:txXfrm>
    </dsp:sp>
    <dsp:sp modelId="{8E7721F1-2CDA-4BF4-B43D-F3CF0BFFEE80}">
      <dsp:nvSpPr>
        <dsp:cNvPr id="0" name=""/>
        <dsp:cNvSpPr/>
      </dsp:nvSpPr>
      <dsp:spPr>
        <a:xfrm>
          <a:off x="2668448" y="2424491"/>
          <a:ext cx="1356837" cy="67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640" tIns="71640" rIns="71640" bIns="71640" numCol="1" spcCol="1270" anchor="ctr" anchorCtr="0">
          <a:noAutofit/>
        </a:bodyPr>
        <a:lstStyle/>
        <a:p>
          <a:pPr marL="0" lvl="0" indent="0" algn="l" defTabSz="400050">
            <a:lnSpc>
              <a:spcPct val="100000"/>
            </a:lnSpc>
            <a:spcBef>
              <a:spcPct val="0"/>
            </a:spcBef>
            <a:spcAft>
              <a:spcPct val="35000"/>
            </a:spcAft>
            <a:buNone/>
          </a:pPr>
          <a:r>
            <a:rPr lang="en-US" sz="900" kern="1200" dirty="0"/>
            <a:t>Computational resources</a:t>
          </a:r>
        </a:p>
        <a:p>
          <a:pPr marL="0" lvl="0" indent="0" algn="l" defTabSz="400050">
            <a:lnSpc>
              <a:spcPct val="100000"/>
            </a:lnSpc>
            <a:spcBef>
              <a:spcPct val="0"/>
            </a:spcBef>
            <a:spcAft>
              <a:spcPct val="35000"/>
            </a:spcAft>
            <a:buNone/>
          </a:pPr>
          <a:r>
            <a:rPr lang="en-US" sz="900" kern="1200" dirty="0"/>
            <a:t>Interpretability</a:t>
          </a:r>
        </a:p>
        <a:p>
          <a:pPr marL="0" lvl="0" indent="0" algn="l" defTabSz="400050">
            <a:lnSpc>
              <a:spcPct val="100000"/>
            </a:lnSpc>
            <a:spcBef>
              <a:spcPct val="0"/>
            </a:spcBef>
            <a:spcAft>
              <a:spcPct val="35000"/>
            </a:spcAft>
            <a:buNone/>
          </a:pPr>
          <a:r>
            <a:rPr lang="en-US" sz="900" kern="1200"/>
            <a:t>Data set size</a:t>
          </a:r>
        </a:p>
      </dsp:txBody>
      <dsp:txXfrm>
        <a:off x="2668448" y="2424491"/>
        <a:ext cx="1356837" cy="6769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evening, everybody  we are team 3 and our project is titled </a:t>
            </a:r>
            <a:r>
              <a:rPr lang="en-GB" sz="1100" dirty="0">
                <a:solidFill>
                  <a:schemeClr val="bg1"/>
                </a:solidFill>
              </a:rPr>
              <a:t>Comparing Supervised Machine Learning Algorithms for </a:t>
            </a:r>
            <a:r>
              <a:rPr lang="en-GB" sz="1100" u="sng" dirty="0">
                <a:solidFill>
                  <a:schemeClr val="bg1"/>
                </a:solidFill>
              </a:rPr>
              <a:t>Breast Cancer Diagnosis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f8943629a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f8943629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Neural networks showed to overall have a better recall from early stages of the analysis so it was our go to work further and optimize as much as we could.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our final and overall best performing model, we:</a:t>
            </a:r>
          </a:p>
          <a:p>
            <a:pPr marL="0" lvl="0" indent="0" algn="l" rtl="0">
              <a:spcBef>
                <a:spcPts val="0"/>
              </a:spcBef>
              <a:spcAft>
                <a:spcPts val="0"/>
              </a:spcAft>
              <a:buNone/>
            </a:pPr>
            <a:endParaRPr lang="en-GB" dirty="0"/>
          </a:p>
          <a:p>
            <a:pPr marL="1371600" lvl="0" indent="-228600" defTabSz="914400">
              <a:spcBef>
                <a:spcPts val="1100"/>
              </a:spcBef>
              <a:spcAft>
                <a:spcPts val="0"/>
              </a:spcAft>
              <a:buClr>
                <a:srgbClr val="000000"/>
              </a:buClr>
              <a:buSzPct val="100000"/>
              <a:buFont typeface="Arial" panose="020B0604020202020204" pitchFamily="34" charset="0"/>
              <a:buChar char="•"/>
            </a:pPr>
            <a:r>
              <a:rPr lang="en-US" sz="1100" dirty="0">
                <a:highlight>
                  <a:srgbClr val="FFFFFF"/>
                </a:highlight>
                <a:sym typeface="Arial"/>
              </a:rPr>
              <a:t>Scaled the Dataset</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100" dirty="0">
                <a:highlight>
                  <a:srgbClr val="FFFFFF"/>
                </a:highlight>
                <a:sym typeface="Arial"/>
              </a:rPr>
              <a:t>Added two additional layer</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100" dirty="0">
                <a:highlight>
                  <a:srgbClr val="FFFFFF"/>
                </a:highlight>
                <a:sym typeface="Arial"/>
              </a:rPr>
              <a:t>Increased the number of nodes in the first two layers.</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100" dirty="0">
                <a:highlight>
                  <a:srgbClr val="FFFFFF"/>
                </a:highlight>
                <a:sym typeface="Arial"/>
              </a:rPr>
              <a:t>Changed the activation function from </a:t>
            </a:r>
            <a:r>
              <a:rPr lang="en-US" sz="1100" dirty="0" err="1">
                <a:highlight>
                  <a:srgbClr val="FFFFFF"/>
                </a:highlight>
                <a:sym typeface="Arial"/>
              </a:rPr>
              <a:t>ReLU</a:t>
            </a:r>
            <a:r>
              <a:rPr lang="en-US" sz="1100" dirty="0">
                <a:highlight>
                  <a:srgbClr val="FFFFFF"/>
                </a:highlight>
                <a:sym typeface="Arial"/>
              </a:rPr>
              <a:t> to Sigmoid. And </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100" dirty="0">
                <a:highlight>
                  <a:srgbClr val="FFFFFF"/>
                </a:highlight>
                <a:sym typeface="Arial"/>
              </a:rPr>
              <a:t>Increased the number of Epochs</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32780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ended up with 98.84% recall and 99.31% precision.</a:t>
            </a:r>
          </a:p>
        </p:txBody>
      </p:sp>
    </p:spTree>
    <p:extLst>
      <p:ext uri="{BB962C8B-B14F-4D97-AF65-F5344CB8AC3E}">
        <p14:creationId xmlns:p14="http://schemas.microsoft.com/office/powerpoint/2010/main" val="200449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0a0c1b915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0a0c1b915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30e824758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30e824758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f8943629a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f8943629a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0a0c1b915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0a0c1b915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defTabSz="914400">
              <a:spcBef>
                <a:spcPts val="0"/>
              </a:spcBef>
              <a:spcAft>
                <a:spcPts val="0"/>
              </a:spcAft>
              <a:buSzPct val="100000"/>
              <a:buFont typeface="Arial" panose="020B0604020202020204" pitchFamily="34" charset="0"/>
              <a:buNone/>
            </a:pPr>
            <a:r>
              <a:rPr lang="en-GB" sz="1100" dirty="0">
                <a:highlight>
                  <a:srgbClr val="FFFFFF"/>
                </a:highlight>
                <a:sym typeface="Arial"/>
              </a:rPr>
              <a:t>Why breast cancer?</a:t>
            </a:r>
          </a:p>
          <a:p>
            <a:pPr marL="457200" lvl="0" indent="-228600" defTabSz="914400">
              <a:spcBef>
                <a:spcPts val="0"/>
              </a:spcBef>
              <a:spcAft>
                <a:spcPts val="0"/>
              </a:spcAft>
              <a:buSzPct val="100000"/>
              <a:buFont typeface="Arial" panose="020B0604020202020204" pitchFamily="34" charset="0"/>
              <a:buChar char="•"/>
            </a:pPr>
            <a:r>
              <a:rPr lang="en-GB" sz="1100" dirty="0">
                <a:highlight>
                  <a:srgbClr val="FFFFFF"/>
                </a:highlight>
                <a:sym typeface="Arial"/>
              </a:rPr>
              <a:t>Breast cancer stands as the most frequently detected cancer in women. In the year 2020 over 600K lives lost due to this devastating disease.</a:t>
            </a:r>
          </a:p>
          <a:p>
            <a:pPr marL="228600" lvl="0" indent="0" defTabSz="914400">
              <a:spcBef>
                <a:spcPts val="0"/>
              </a:spcBef>
              <a:spcAft>
                <a:spcPts val="0"/>
              </a:spcAft>
              <a:buSzPct val="100000"/>
              <a:buFont typeface="Arial" panose="020B0604020202020204" pitchFamily="34" charset="0"/>
              <a:buNone/>
            </a:pPr>
            <a:endParaRPr lang="en-GB" sz="1100" dirty="0">
              <a:highlight>
                <a:srgbClr val="FFFFFF"/>
              </a:highlight>
              <a:sym typeface="Arial"/>
            </a:endParaRPr>
          </a:p>
          <a:p>
            <a:pPr marL="457200" lvl="0" indent="-228600" defTabSz="914400">
              <a:spcBef>
                <a:spcPts val="0"/>
              </a:spcBef>
              <a:spcAft>
                <a:spcPts val="0"/>
              </a:spcAft>
              <a:buSzPct val="100000"/>
              <a:buFont typeface="Arial" panose="020B0604020202020204" pitchFamily="34" charset="0"/>
              <a:buChar char="•"/>
            </a:pPr>
            <a:r>
              <a:rPr lang="en-GB" sz="1100" dirty="0"/>
              <a:t>Machine learning enhances breast cancer diagnosis accuracy and efficiency and can help to effectible  predict malignancy in breast cancer.</a:t>
            </a:r>
            <a:endParaRPr lang="en-US"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a0c1b915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a0c1b915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defTabSz="914400">
              <a:spcBef>
                <a:spcPts val="1200"/>
              </a:spcBef>
              <a:spcAft>
                <a:spcPts val="0"/>
              </a:spcAft>
              <a:buSzPts val="1500"/>
              <a:buNone/>
            </a:pPr>
            <a:r>
              <a:rPr lang="en-GB" sz="1100" dirty="0"/>
              <a:t>This analysis: </a:t>
            </a:r>
          </a:p>
          <a:p>
            <a:pPr marL="228600" lvl="0" indent="0" defTabSz="914400">
              <a:spcBef>
                <a:spcPts val="1200"/>
              </a:spcBef>
              <a:spcAft>
                <a:spcPts val="0"/>
              </a:spcAft>
              <a:buSzPts val="1500"/>
              <a:buNone/>
            </a:pPr>
            <a:endParaRPr lang="en-GB" sz="1100" dirty="0"/>
          </a:p>
          <a:p>
            <a:pPr marL="514350" lvl="0" indent="-285750" defTabSz="914400">
              <a:spcBef>
                <a:spcPts val="1200"/>
              </a:spcBef>
              <a:spcAft>
                <a:spcPts val="0"/>
              </a:spcAft>
              <a:buSzPts val="1500"/>
              <a:buFont typeface="Arial" panose="020B0604020202020204" pitchFamily="34" charset="0"/>
              <a:buChar char="•"/>
            </a:pPr>
            <a:r>
              <a:rPr lang="en-GB" sz="1100" dirty="0"/>
              <a:t>Will assess the effectiveness of 5 ML algorithms  based on diverse metrics.</a:t>
            </a:r>
          </a:p>
          <a:p>
            <a:pPr marL="514350" lvl="0" indent="-285750" defTabSz="914400">
              <a:spcBef>
                <a:spcPts val="1200"/>
              </a:spcBef>
              <a:spcAft>
                <a:spcPts val="0"/>
              </a:spcAft>
              <a:buSzPts val="1500"/>
              <a:buFont typeface="Arial" panose="020B0604020202020204" pitchFamily="34" charset="0"/>
              <a:buChar char="•"/>
            </a:pPr>
            <a:r>
              <a:rPr lang="en-GB" sz="1100" dirty="0"/>
              <a:t>Analyses outcomes using performance metrics and provides answers to our research question</a:t>
            </a:r>
          </a:p>
          <a:p>
            <a:pPr marL="971550" marR="0" lvl="1" indent="-285750" algn="l" defTabSz="914400" rtl="0" eaLnBrk="1" fontAlgn="auto" latinLnBrk="0" hangingPunct="1">
              <a:lnSpc>
                <a:spcPct val="100000"/>
              </a:lnSpc>
              <a:spcBef>
                <a:spcPts val="1200"/>
              </a:spcBef>
              <a:spcAft>
                <a:spcPts val="0"/>
              </a:spcAft>
              <a:buClr>
                <a:srgbClr val="000000"/>
              </a:buClr>
              <a:buSzPts val="1500"/>
              <a:buFont typeface="Arial" panose="020B0604020202020204" pitchFamily="34" charset="0"/>
              <a:buChar char="•"/>
              <a:tabLst/>
              <a:defRPr/>
            </a:pPr>
            <a:r>
              <a:rPr lang="en-GB" sz="1100" b="1" i="0" dirty="0">
                <a:solidFill>
                  <a:srgbClr val="374151"/>
                </a:solidFill>
                <a:effectLst/>
                <a:latin typeface="Söhne"/>
              </a:rPr>
              <a:t>Which supervised learning algorithm, from those assessed with the Breast Cancer Wisconsin dataset, was most effective in distinguishing malignant from benign breast cancer?</a:t>
            </a:r>
            <a:endParaRPr lang="en-GB" sz="1100" b="1" dirty="0"/>
          </a:p>
          <a:p>
            <a:pPr marL="971550" lvl="1" indent="-285750" defTabSz="914400">
              <a:spcBef>
                <a:spcPts val="1200"/>
              </a:spcBef>
              <a:spcAft>
                <a:spcPts val="0"/>
              </a:spcAft>
              <a:buSzPts val="1500"/>
              <a:buFont typeface="Arial" panose="020B0604020202020204" pitchFamily="34" charset="0"/>
              <a:buChar char="•"/>
            </a:pPr>
            <a:endParaRPr lang="en-GB" sz="1100" dirty="0"/>
          </a:p>
          <a:p>
            <a:pPr marL="514350" lvl="0" indent="-285750" defTabSz="914400">
              <a:spcBef>
                <a:spcPts val="1200"/>
              </a:spcBef>
              <a:spcAft>
                <a:spcPts val="0"/>
              </a:spcAft>
              <a:buSzPts val="1500"/>
              <a:buFont typeface="Arial" panose="020B0604020202020204" pitchFamily="34" charset="0"/>
              <a:buChar char="•"/>
            </a:pPr>
            <a:r>
              <a:rPr lang="en-GB" sz="1100" dirty="0"/>
              <a:t>To finish suggesting future research and implications.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f8943629a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f8943629a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a0c1b915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0a0c1b915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solidFill>
                  <a:srgbClr val="000000"/>
                </a:solidFill>
                <a:latin typeface="Söhne"/>
              </a:rPr>
              <a:t> </a:t>
            </a:r>
          </a:p>
        </p:txBody>
      </p:sp>
      <p:sp>
        <p:nvSpPr>
          <p:cNvPr id="4" name="Slide Number Placeholder 3"/>
          <p:cNvSpPr>
            <a:spLocks noGrp="1"/>
          </p:cNvSpPr>
          <p:nvPr>
            <p:ph type="sldNum" sz="quarter" idx="5"/>
          </p:nvPr>
        </p:nvSpPr>
        <p:spPr/>
        <p:txBody>
          <a:bodyPr/>
          <a:lstStyle/>
          <a:p>
            <a:fld id="{EAE5A672-FC0C-654E-B03D-57AE892BA8C3}" type="slidenum">
              <a:rPr lang="en-US" smtClean="0"/>
              <a:t>10</a:t>
            </a:fld>
            <a:endParaRPr lang="en-US"/>
          </a:p>
        </p:txBody>
      </p:sp>
    </p:spTree>
    <p:extLst>
      <p:ext uri="{BB962C8B-B14F-4D97-AF65-F5344CB8AC3E}">
        <p14:creationId xmlns:p14="http://schemas.microsoft.com/office/powerpoint/2010/main" val="143068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42424"/>
                </a:solidFill>
                <a:effectLst/>
                <a:latin typeface="source-serif-pro"/>
              </a:rPr>
              <a:t>Our second machine-learning model was the random forest.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42424"/>
                </a:solidFill>
                <a:effectLst/>
                <a:latin typeface="source-serif-pro"/>
              </a:rPr>
              <a:t>This Gave a higher accuracy 96.49%  </a:t>
            </a:r>
            <a:r>
              <a:rPr lang="en-GB" sz="1200" dirty="0">
                <a:solidFill>
                  <a:srgbClr val="000000"/>
                </a:solidFill>
                <a:latin typeface="Arial" panose="020B0604020202020204" pitchFamily="34" charset="0"/>
                <a:cs typeface="Arial" panose="020B0604020202020204" pitchFamily="34" charset="0"/>
              </a:rPr>
              <a:t>The ensemble nature of Random Forest often leads to improved accuracy, making it one of the go-to methods for many classification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42424"/>
                </a:solidFill>
                <a:effectLst/>
                <a:latin typeface="source-serif-pro"/>
              </a:rPr>
              <a:t>The precision score for identifying malignant cells was 98% compared to 91%in the decision tree model </a:t>
            </a:r>
          </a:p>
          <a:p>
            <a:endParaRPr lang="en-GB" b="0" i="0" dirty="0">
              <a:solidFill>
                <a:srgbClr val="242424"/>
              </a:solidFill>
              <a:effectLst/>
              <a:latin typeface="source-serif-pro"/>
            </a:endParaRPr>
          </a:p>
          <a:p>
            <a:r>
              <a:rPr lang="en-GB" sz="1200" b="1" dirty="0">
                <a:solidFill>
                  <a:srgbClr val="000000"/>
                </a:solidFill>
                <a:latin typeface="Arial" panose="020B0604020202020204" pitchFamily="34" charset="0"/>
                <a:cs typeface="Arial" panose="020B0604020202020204" pitchFamily="34" charset="0"/>
              </a:rPr>
              <a:t>Automatic Feature Importance</a:t>
            </a:r>
            <a:r>
              <a:rPr lang="en-GB" sz="1200" dirty="0">
                <a:solidFill>
                  <a:srgbClr val="000000"/>
                </a:solidFill>
                <a:latin typeface="Arial" panose="020B0604020202020204" pitchFamily="34" charset="0"/>
                <a:cs typeface="Arial" panose="020B0604020202020204" pitchFamily="34" charset="0"/>
              </a:rPr>
              <a:t>: Random Forest can provide feature importance scores, indicating which features are most relevant for the classification task. This information can be valuable for feature selection and understanding the underlying patterns in the data.</a:t>
            </a:r>
          </a:p>
          <a:p>
            <a:r>
              <a:rPr lang="en-GB" sz="1200" b="0" i="0" dirty="0">
                <a:solidFill>
                  <a:srgbClr val="000000"/>
                </a:solidFill>
                <a:effectLst/>
                <a:latin typeface="Arial" panose="020B0604020202020204" pitchFamily="34" charset="0"/>
                <a:cs typeface="Arial" panose="020B0604020202020204" pitchFamily="34" charset="0"/>
              </a:rPr>
              <a:t>We sorted</a:t>
            </a:r>
            <a:r>
              <a:rPr lang="en-GB" b="0" i="0" dirty="0">
                <a:solidFill>
                  <a:srgbClr val="242424"/>
                </a:solidFill>
                <a:effectLst/>
                <a:latin typeface="source-serif-pro"/>
              </a:rPr>
              <a:t> the features by the importance which can be seen – concave point worst was the most influential feature.</a:t>
            </a:r>
          </a:p>
          <a:p>
            <a:endParaRPr lang="en-GB" b="1"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EAE5A672-FC0C-654E-B03D-57AE892BA8C3}" type="slidenum">
              <a:rPr lang="en-US" smtClean="0"/>
              <a:t>11</a:t>
            </a:fld>
            <a:endParaRPr lang="en-US"/>
          </a:p>
        </p:txBody>
      </p:sp>
    </p:spTree>
    <p:extLst>
      <p:ext uri="{BB962C8B-B14F-4D97-AF65-F5344CB8AC3E}">
        <p14:creationId xmlns:p14="http://schemas.microsoft.com/office/powerpoint/2010/main" val="23967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0e824758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0e824758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defTabSz="914400">
              <a:spcBef>
                <a:spcPts val="0"/>
              </a:spcBef>
              <a:spcAft>
                <a:spcPts val="600"/>
              </a:spcAft>
              <a:buNone/>
            </a:pPr>
            <a:r>
              <a:rPr lang="en-GB" dirty="0"/>
              <a:t>Another two models examined were logistic regression and support vector machine which showed to performed very similar,  some of the reasons are </a:t>
            </a:r>
          </a:p>
          <a:p>
            <a:pPr marL="228600" lvl="0" indent="0" defTabSz="914400">
              <a:spcBef>
                <a:spcPts val="0"/>
              </a:spcBef>
              <a:spcAft>
                <a:spcPts val="600"/>
              </a:spcAft>
              <a:buNone/>
            </a:pPr>
            <a:endParaRPr lang="en-US" sz="1100" dirty="0">
              <a:highlight>
                <a:schemeClr val="lt1"/>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Both models work well with Binary classification focus problems.</a:t>
            </a: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Optimizing decision boundaries.</a:t>
            </a: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Similar Regularization techniques to avoid overfitting.</a:t>
            </a: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Similar assumptions about data distribution</a:t>
            </a:r>
            <a:endParaRPr lang="en-US" sz="1100" dirty="0">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0e824758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0e824758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But when evaluating what was important for the kind of problem, we were attacking, we realised that precision which minimise false positives  and even more important recall, which minimized false negatives, were the metrics to prioritize because of the outcome to patients.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87D6-409B-B389-E1D1-795BB2A116D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1A1DEA60-7D63-06BA-8D2D-8F57BF69FA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862016-07A1-3071-C5BA-96FE2983B13B}"/>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136AFF75-B000-D69D-D728-A0487B6F1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6D3E4D-347C-0217-C881-6B17599EB3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98373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BE8A-8909-284C-9429-F2EEE47349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567362-98E4-5F67-5EFD-5FCCCB90EA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FC299F-459F-A4C8-3CD7-5B4504D2830E}"/>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D71245CC-3BD1-A7B0-C329-C47A1FDAD0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43376A-884A-C5DC-37F2-C5DB0784AD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60364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CB9CE9-D4F7-3FF3-9BFB-58D3479FBFC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4F4A2C-4ECC-2D3C-C4DA-DD1E9F7A838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0CF7E4-8C1A-5857-32C2-0CD4B2E76485}"/>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42886B04-CA4A-FC47-4D1D-CCD02F976F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CEF491-F928-D6FA-5322-9695201754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29015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789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4C98-F57A-ECBD-2CD1-0B97EDB305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C5EAD5-646C-8E62-E8C6-F73CAE8FCB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01E90C-FD6F-4E45-821A-D771E52C0A19}"/>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F7E7C1BF-67DE-1C45-42B2-833BCEC7AA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9399A0-D1BC-8476-A763-E7B02A9E2D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50622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B5A82-72DA-AA61-9B7F-7C28F21299D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9C2B91-41AE-2E14-9288-3C2DFB54C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A4E80-0976-4037-9246-B500A852C7FE}"/>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30C57A59-C8FA-4CA4-EA37-05A38F90E3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57CB2C-91CA-EB32-A7F8-CF97348D95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23766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F83A-23FB-2E5A-F0F3-6B1DD36253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4A10F5-CC1C-16BE-5EE0-CF49186C38D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EEAFE51-38C8-F414-7987-B25A53BDA5F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13B3DA-C262-4F52-F39D-553669691999}"/>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6" name="Footer Placeholder 5">
            <a:extLst>
              <a:ext uri="{FF2B5EF4-FFF2-40B4-BE49-F238E27FC236}">
                <a16:creationId xmlns:a16="http://schemas.microsoft.com/office/drawing/2014/main" id="{235FB29B-6D35-6E74-EE1F-D934774DCC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083A82-F2B6-68D4-7E7A-C3303AC278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9496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E2FB-1EC8-D8CE-15A4-B4F1D6FCAFFC}"/>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EC34B5-DCBB-95C6-938B-40AC39C24B3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6F06B-5633-5720-1A23-B02B1293665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38A44A-172F-BB6C-DA47-4245CF363CA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2C0BB06-8682-C1A2-90A0-CAA5199C05E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E60C621-43ED-323A-3267-1BC2FCC7350D}"/>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8" name="Footer Placeholder 7">
            <a:extLst>
              <a:ext uri="{FF2B5EF4-FFF2-40B4-BE49-F238E27FC236}">
                <a16:creationId xmlns:a16="http://schemas.microsoft.com/office/drawing/2014/main" id="{BF5D18A0-62FF-1C51-9740-B3427A57F65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692743-4AF7-4C5D-3DF2-C6C4C6D261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20941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012E-860A-9C35-B0EC-412E542A186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2B4E8F6-BC6F-7919-6C98-8903CD8BB1DE}"/>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4" name="Footer Placeholder 3">
            <a:extLst>
              <a:ext uri="{FF2B5EF4-FFF2-40B4-BE49-F238E27FC236}">
                <a16:creationId xmlns:a16="http://schemas.microsoft.com/office/drawing/2014/main" id="{4B2AC421-2D77-A7ED-76C0-CAAAE73A88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732DC8-C5EE-22F4-EF04-2C8A6E2227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41016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04D4CA-266B-5C48-59BF-701071DD6E20}"/>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3" name="Footer Placeholder 2">
            <a:extLst>
              <a:ext uri="{FF2B5EF4-FFF2-40B4-BE49-F238E27FC236}">
                <a16:creationId xmlns:a16="http://schemas.microsoft.com/office/drawing/2014/main" id="{B068E613-08FF-750D-1274-01B5ED4A17A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C1FA23-CBCC-DFD0-420F-FCA7C670C3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165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37D8-C9D4-DF7E-EDE3-D3ED45EEE61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1B3FEB0-5A3D-63AF-F55C-B5EF50F92C4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C43FF11-7097-67A2-6264-517BD42C20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23BF706-5F95-935B-9F09-2A468F86C03B}"/>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6" name="Footer Placeholder 5">
            <a:extLst>
              <a:ext uri="{FF2B5EF4-FFF2-40B4-BE49-F238E27FC236}">
                <a16:creationId xmlns:a16="http://schemas.microsoft.com/office/drawing/2014/main" id="{C06A8CA6-C59B-58A6-BDCD-30AE5AAFA1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9D1528-B7BD-DBA2-78E8-1E85AA1BB4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04096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C5C7-BBF6-3FAC-B537-2DB60A83A11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0C7CFF3-7EF0-EF14-594E-B7C026C4019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B651121-43D2-428C-77C3-07F5BAF5569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092AF03-7CCB-BB49-00CB-26E8CA48CDFE}"/>
              </a:ext>
            </a:extLst>
          </p:cNvPr>
          <p:cNvSpPr>
            <a:spLocks noGrp="1"/>
          </p:cNvSpPr>
          <p:nvPr>
            <p:ph type="dt" sz="half" idx="10"/>
          </p:nvPr>
        </p:nvSpPr>
        <p:spPr/>
        <p:txBody>
          <a:bodyPr/>
          <a:lstStyle/>
          <a:p>
            <a:fld id="{729C016F-1F81-4715-96B9-68F480147742}" type="datetimeFigureOut">
              <a:rPr lang="en-GB" smtClean="0"/>
              <a:t>03/10/2023</a:t>
            </a:fld>
            <a:endParaRPr lang="en-GB"/>
          </a:p>
        </p:txBody>
      </p:sp>
      <p:sp>
        <p:nvSpPr>
          <p:cNvPr id="6" name="Footer Placeholder 5">
            <a:extLst>
              <a:ext uri="{FF2B5EF4-FFF2-40B4-BE49-F238E27FC236}">
                <a16:creationId xmlns:a16="http://schemas.microsoft.com/office/drawing/2014/main" id="{A4288675-E918-67FF-09C7-5517235A26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F602C0-A093-FB0C-CC75-2951A8F067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46212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395E11-B885-68D8-2666-DC75861D2F3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B6AA98-57A3-4FE5-BBA5-EEBFC054C67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C487D6-C91A-7326-79FD-7274A5CB9FE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9C016F-1F81-4715-96B9-68F480147742}" type="datetimeFigureOut">
              <a:rPr lang="en-GB" smtClean="0"/>
              <a:t>03/10/2023</a:t>
            </a:fld>
            <a:endParaRPr lang="en-GB"/>
          </a:p>
        </p:txBody>
      </p:sp>
      <p:sp>
        <p:nvSpPr>
          <p:cNvPr id="5" name="Footer Placeholder 4">
            <a:extLst>
              <a:ext uri="{FF2B5EF4-FFF2-40B4-BE49-F238E27FC236}">
                <a16:creationId xmlns:a16="http://schemas.microsoft.com/office/drawing/2014/main" id="{CD5BC3CC-5F94-2CEB-4245-BC6922B6AEA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9E3F70-16DA-8A5C-0FA7-A9CF2B9DA57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5132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svg"/><Relationship Id="rId11" Type="http://schemas.microsoft.com/office/2007/relationships/diagramDrawing" Target="../diagrams/drawing1.xml"/><Relationship Id="rId5" Type="http://schemas.openxmlformats.org/officeDocument/2006/relationships/image" Target="../media/image19.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oogle Shape;87;p13"/>
          <p:cNvPicPr preferRelativeResize="0"/>
          <p:nvPr/>
        </p:nvPicPr>
        <p:blipFill rotWithShape="1">
          <a:blip r:embed="rId3"/>
          <a:srcRect t="6936" r="9092" b="14247"/>
          <a:stretch/>
        </p:blipFill>
        <p:spPr>
          <a:xfrm>
            <a:off x="2642616" y="10"/>
            <a:ext cx="6501384" cy="5143490"/>
          </a:xfrm>
          <a:prstGeom prst="rect">
            <a:avLst/>
          </a:prstGeom>
          <a:noFill/>
        </p:spPr>
      </p:pic>
      <p:sp>
        <p:nvSpPr>
          <p:cNvPr id="100" name="Rectangle 9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Google Shape;85;p13"/>
          <p:cNvSpPr txBox="1">
            <a:spLocks noGrp="1"/>
          </p:cNvSpPr>
          <p:nvPr>
            <p:ph type="ctrTitle"/>
          </p:nvPr>
        </p:nvSpPr>
        <p:spPr>
          <a:xfrm>
            <a:off x="358485" y="841772"/>
            <a:ext cx="3017520" cy="2403100"/>
          </a:xfrm>
          <a:prstGeom prst="rect">
            <a:avLst/>
          </a:prstGeom>
        </p:spPr>
        <p:txBody>
          <a:bodyPr spcFirstLastPara="1" lIns="91425" tIns="91425" rIns="91425" bIns="91425" anchor="b" anchorCtr="0">
            <a:normAutofit/>
          </a:bodyPr>
          <a:lstStyle/>
          <a:p>
            <a:pPr marL="0" lvl="0" indent="0" algn="l" rtl="0">
              <a:spcBef>
                <a:spcPts val="0"/>
              </a:spcBef>
              <a:spcAft>
                <a:spcPts val="0"/>
              </a:spcAft>
              <a:buSzPts val="990"/>
              <a:buNone/>
            </a:pPr>
            <a:r>
              <a:rPr lang="en-GB" sz="2500" dirty="0">
                <a:solidFill>
                  <a:schemeClr val="bg1"/>
                </a:solidFill>
              </a:rPr>
              <a:t>Comparing Supervised Machine Learning Algorithms for </a:t>
            </a:r>
            <a:r>
              <a:rPr lang="en-GB" sz="2500" u="sng" dirty="0">
                <a:solidFill>
                  <a:schemeClr val="bg1"/>
                </a:solidFill>
              </a:rPr>
              <a:t>Breast Cancer Diagnosis</a:t>
            </a:r>
          </a:p>
        </p:txBody>
      </p:sp>
      <p:sp>
        <p:nvSpPr>
          <p:cNvPr id="86" name="Google Shape;86;p13"/>
          <p:cNvSpPr txBox="1">
            <a:spLocks noGrp="1"/>
          </p:cNvSpPr>
          <p:nvPr>
            <p:ph type="subTitle" idx="1"/>
          </p:nvPr>
        </p:nvSpPr>
        <p:spPr>
          <a:xfrm>
            <a:off x="358485" y="3654691"/>
            <a:ext cx="3017519" cy="906106"/>
          </a:xfrm>
          <a:prstGeom prst="rect">
            <a:avLst/>
          </a:prstGeom>
        </p:spPr>
        <p:txBody>
          <a:bodyPr spcFirstLastPara="1" lIns="91425" tIns="91425" rIns="91425" bIns="91425" anchorCtr="0">
            <a:normAutofit/>
          </a:bodyPr>
          <a:lstStyle/>
          <a:p>
            <a:pPr marL="0" lvl="0" indent="0" algn="l" rtl="0">
              <a:spcBef>
                <a:spcPts val="0"/>
              </a:spcBef>
              <a:spcAft>
                <a:spcPts val="0"/>
              </a:spcAft>
              <a:buSzPts val="523"/>
              <a:buNone/>
            </a:pPr>
            <a:endParaRPr lang="en-GB" sz="1500" i="1" dirty="0">
              <a:solidFill>
                <a:schemeClr val="bg1"/>
              </a:solidFill>
            </a:endParaRPr>
          </a:p>
        </p:txBody>
      </p:sp>
      <p:sp>
        <p:nvSpPr>
          <p:cNvPr id="101" name="Rectangle 9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9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7FB5-E14B-1297-5594-0EFF01C00C73}"/>
              </a:ext>
            </a:extLst>
          </p:cNvPr>
          <p:cNvSpPr>
            <a:spLocks noGrp="1"/>
          </p:cNvSpPr>
          <p:nvPr>
            <p:ph type="title"/>
          </p:nvPr>
        </p:nvSpPr>
        <p:spPr>
          <a:xfrm>
            <a:off x="580144" y="514351"/>
            <a:ext cx="2421554" cy="1091032"/>
          </a:xfrm>
        </p:spPr>
        <p:txBody>
          <a:bodyPr vert="horz" lIns="68580" tIns="34290" rIns="68580" bIns="34290" rtlCol="0" anchor="b">
            <a:normAutofit/>
          </a:bodyPr>
          <a:lstStyle/>
          <a:p>
            <a:pPr algn="ctr"/>
            <a:r>
              <a:rPr lang="en-US" sz="2100">
                <a:solidFill>
                  <a:srgbClr val="595959"/>
                </a:solidFill>
              </a:rPr>
              <a:t>Decision Tree vs Random Forest Model</a:t>
            </a:r>
          </a:p>
        </p:txBody>
      </p:sp>
      <p:sp>
        <p:nvSpPr>
          <p:cNvPr id="5" name="Content Placeholder 4">
            <a:extLst>
              <a:ext uri="{FF2B5EF4-FFF2-40B4-BE49-F238E27FC236}">
                <a16:creationId xmlns:a16="http://schemas.microsoft.com/office/drawing/2014/main" id="{E609A73D-13C5-ACB2-36C6-F3F0A204AE67}"/>
              </a:ext>
            </a:extLst>
          </p:cNvPr>
          <p:cNvSpPr>
            <a:spLocks noGrp="1"/>
          </p:cNvSpPr>
          <p:nvPr>
            <p:ph idx="1"/>
          </p:nvPr>
        </p:nvSpPr>
        <p:spPr>
          <a:xfrm>
            <a:off x="580144" y="1820537"/>
            <a:ext cx="2421554" cy="2760767"/>
          </a:xfrm>
        </p:spPr>
        <p:txBody>
          <a:bodyPr vert="horz" lIns="68580" tIns="34290" rIns="68580" bIns="34290" rtlCol="0" anchor="t">
            <a:normAutofit/>
          </a:bodyPr>
          <a:lstStyle/>
          <a:p>
            <a:pPr marL="0" indent="0" algn="ctr">
              <a:buNone/>
            </a:pPr>
            <a:r>
              <a:rPr lang="en-US" sz="1500" dirty="0">
                <a:solidFill>
                  <a:srgbClr val="595959"/>
                </a:solidFill>
              </a:rPr>
              <a:t>The random forest model had better outcomes compared to the decision tree model. The decision model gets more false negatives. Four cells have been identified as benign when they are malignant. Whereas the Random Forest had only 1 false negative result.</a:t>
            </a:r>
          </a:p>
        </p:txBody>
      </p:sp>
      <p:pic>
        <p:nvPicPr>
          <p:cNvPr id="9" name="Content Placeholder 20" descr="A screenshot of a graph&#10;&#10;Description automatically generated">
            <a:extLst>
              <a:ext uri="{FF2B5EF4-FFF2-40B4-BE49-F238E27FC236}">
                <a16:creationId xmlns:a16="http://schemas.microsoft.com/office/drawing/2014/main" id="{2FB86EF7-4FFE-143B-97B8-4A2CAA1EEB61}"/>
              </a:ext>
            </a:extLst>
          </p:cNvPr>
          <p:cNvPicPr>
            <a:picLocks noChangeAspect="1"/>
          </p:cNvPicPr>
          <p:nvPr/>
        </p:nvPicPr>
        <p:blipFill>
          <a:blip r:embed="rId3"/>
          <a:stretch>
            <a:fillRect/>
          </a:stretch>
        </p:blipFill>
        <p:spPr>
          <a:xfrm>
            <a:off x="6418788" y="726041"/>
            <a:ext cx="2214851" cy="3691420"/>
          </a:xfrm>
          <a:prstGeom prst="rect">
            <a:avLst/>
          </a:prstGeom>
        </p:spPr>
      </p:pic>
      <p:pic>
        <p:nvPicPr>
          <p:cNvPr id="7" name="Picture 6">
            <a:extLst>
              <a:ext uri="{FF2B5EF4-FFF2-40B4-BE49-F238E27FC236}">
                <a16:creationId xmlns:a16="http://schemas.microsoft.com/office/drawing/2014/main" id="{887F1099-9EA6-73C5-78BF-22CBA87358FD}"/>
              </a:ext>
            </a:extLst>
          </p:cNvPr>
          <p:cNvPicPr>
            <a:picLocks noChangeAspect="1"/>
          </p:cNvPicPr>
          <p:nvPr/>
        </p:nvPicPr>
        <p:blipFill>
          <a:blip r:embed="rId4"/>
          <a:stretch>
            <a:fillRect/>
          </a:stretch>
        </p:blipFill>
        <p:spPr>
          <a:xfrm>
            <a:off x="3282820" y="639557"/>
            <a:ext cx="2578359" cy="3864387"/>
          </a:xfrm>
          <a:prstGeom prst="rect">
            <a:avLst/>
          </a:prstGeom>
        </p:spPr>
      </p:pic>
    </p:spTree>
    <p:extLst>
      <p:ext uri="{BB962C8B-B14F-4D97-AF65-F5344CB8AC3E}">
        <p14:creationId xmlns:p14="http://schemas.microsoft.com/office/powerpoint/2010/main" val="24653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47572B-1F2E-313F-F09F-A34790C55D83}"/>
              </a:ext>
            </a:extLst>
          </p:cNvPr>
          <p:cNvSpPr>
            <a:spLocks noGrp="1"/>
          </p:cNvSpPr>
          <p:nvPr>
            <p:ph type="title"/>
          </p:nvPr>
        </p:nvSpPr>
        <p:spPr>
          <a:xfrm>
            <a:off x="473202" y="479640"/>
            <a:ext cx="2571750" cy="1289304"/>
          </a:xfrm>
        </p:spPr>
        <p:txBody>
          <a:bodyPr vert="horz" lIns="68580" tIns="34290" rIns="68580" bIns="34290" rtlCol="0" anchor="b">
            <a:normAutofit/>
          </a:bodyPr>
          <a:lstStyle/>
          <a:p>
            <a:r>
              <a:rPr lang="en-US" sz="2850"/>
              <a:t>Decision Tree vs Random Forest Model</a:t>
            </a:r>
          </a:p>
        </p:txBody>
      </p:sp>
      <p:sp>
        <p:nvSpPr>
          <p:cNvPr id="5" name="Content Placeholder 2">
            <a:extLst>
              <a:ext uri="{FF2B5EF4-FFF2-40B4-BE49-F238E27FC236}">
                <a16:creationId xmlns:a16="http://schemas.microsoft.com/office/drawing/2014/main" id="{7A7AB5A1-9EC3-22A6-7CBC-AC38835BE8A9}"/>
              </a:ext>
            </a:extLst>
          </p:cNvPr>
          <p:cNvSpPr txBox="1">
            <a:spLocks/>
          </p:cNvSpPr>
          <p:nvPr/>
        </p:nvSpPr>
        <p:spPr>
          <a:xfrm>
            <a:off x="473202" y="2105406"/>
            <a:ext cx="2571750" cy="2558034"/>
          </a:xfrm>
          <a:prstGeom prst="rect">
            <a:avLst/>
          </a:prstGeom>
        </p:spPr>
        <p:txBody>
          <a:bodyPr vert="horz" lIns="68580" tIns="34290" rIns="68580" bIns="3429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675"/>
          </a:p>
          <a:p>
            <a:pPr marL="0"/>
            <a:r>
              <a:rPr lang="en-US" sz="675"/>
              <a:t>Random Forest models tend to get better results than a single Decision Tree model for classification problems for several reasons:</a:t>
            </a:r>
          </a:p>
          <a:p>
            <a:r>
              <a:rPr lang="en-US" sz="675" b="1"/>
              <a:t>Ensemble Learning</a:t>
            </a:r>
            <a:r>
              <a:rPr lang="en-US" sz="675"/>
              <a:t>: Random Forest is an ensemble learning method, which means it combines the predictions of multiple individual decision trees to make a final prediction. </a:t>
            </a:r>
          </a:p>
          <a:p>
            <a:r>
              <a:rPr lang="en-US" sz="675" b="1"/>
              <a:t>Reduced Overfitting</a:t>
            </a:r>
            <a:r>
              <a:rPr lang="en-US" sz="675"/>
              <a:t>: Decision Trees are prone to overfitting. Random Forest mitigates this issue by averaging the predictions of multiple trees, effectively reducing overfitting.</a:t>
            </a:r>
          </a:p>
          <a:p>
            <a:r>
              <a:rPr lang="en-US" sz="675" b="1"/>
              <a:t>Feature Randomization</a:t>
            </a:r>
            <a:r>
              <a:rPr lang="en-US" sz="675"/>
              <a:t>: The Random Forest introduces an element of randomness by considering a random subset of features for each tree. </a:t>
            </a:r>
          </a:p>
          <a:p>
            <a:r>
              <a:rPr lang="en-US" sz="675" b="1"/>
              <a:t>Better Handling of Outliers</a:t>
            </a:r>
            <a:r>
              <a:rPr lang="en-US" sz="675"/>
              <a:t>: Decision Trees can be sensitive to outliers, as they can create deep branches that focus on specific data points. Random Forest, by combining the results of many trees, is more robust to outliers.</a:t>
            </a:r>
          </a:p>
          <a:p>
            <a:pPr marL="0"/>
            <a:r>
              <a:rPr lang="en-US" sz="675"/>
              <a:t>Overall, Random Forest is a powerful machine-learning technique that leverages the strengths of Decision Trees while addressing their limitations</a:t>
            </a:r>
          </a:p>
        </p:txBody>
      </p:sp>
      <p:pic>
        <p:nvPicPr>
          <p:cNvPr id="17" name="Picture 16" descr="A graph with green and white text&#10;&#10;Description automatically generated">
            <a:extLst>
              <a:ext uri="{FF2B5EF4-FFF2-40B4-BE49-F238E27FC236}">
                <a16:creationId xmlns:a16="http://schemas.microsoft.com/office/drawing/2014/main" id="{5AA878A6-2439-95A1-7933-675D473E31C0}"/>
              </a:ext>
            </a:extLst>
          </p:cNvPr>
          <p:cNvPicPr>
            <a:picLocks noChangeAspect="1"/>
          </p:cNvPicPr>
          <p:nvPr/>
        </p:nvPicPr>
        <p:blipFill>
          <a:blip r:embed="rId3"/>
          <a:stretch>
            <a:fillRect/>
          </a:stretch>
        </p:blipFill>
        <p:spPr>
          <a:xfrm>
            <a:off x="3490722" y="759524"/>
            <a:ext cx="5177790" cy="3624452"/>
          </a:xfrm>
          <a:prstGeom prst="rect">
            <a:avLst/>
          </a:prstGeom>
        </p:spPr>
      </p:pic>
    </p:spTree>
    <p:extLst>
      <p:ext uri="{BB962C8B-B14F-4D97-AF65-F5344CB8AC3E}">
        <p14:creationId xmlns:p14="http://schemas.microsoft.com/office/powerpoint/2010/main" val="306606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useBgFill="1">
        <p:nvSpPr>
          <p:cNvPr id="183" name="Rectangle 179">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oogle Shape;169;p25"/>
          <p:cNvSpPr txBox="1">
            <a:spLocks noGrp="1"/>
          </p:cNvSpPr>
          <p:nvPr>
            <p:ph type="title"/>
          </p:nvPr>
        </p:nvSpPr>
        <p:spPr>
          <a:xfrm>
            <a:off x="322326" y="308610"/>
            <a:ext cx="8348473" cy="829818"/>
          </a:xfrm>
          <a:prstGeom prst="rect">
            <a:avLst/>
          </a:prstGeom>
        </p:spPr>
        <p:txBody>
          <a:bodyPr spcFirstLastPara="1" vert="horz" wrap="square" lIns="91440" tIns="45720" rIns="91440" bIns="45720" rtlCol="0" anchor="ctr" anchorCtr="0">
            <a:normAutofit/>
          </a:bodyPr>
          <a:lstStyle/>
          <a:p>
            <a:pPr defTabSz="914400">
              <a:spcBef>
                <a:spcPct val="0"/>
              </a:spcBef>
            </a:pPr>
            <a:r>
              <a:rPr lang="en-US" sz="4000" b="1" dirty="0"/>
              <a:t>Analysis</a:t>
            </a:r>
          </a:p>
        </p:txBody>
      </p:sp>
      <p:sp>
        <p:nvSpPr>
          <p:cNvPr id="182" name="Rectangle 181">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8912"/>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0EDC1CE-BD4E-73A4-7A2B-FA5D954C63B2}"/>
              </a:ext>
            </a:extLst>
          </p:cNvPr>
          <p:cNvPicPr>
            <a:picLocks noChangeAspect="1"/>
          </p:cNvPicPr>
          <p:nvPr/>
        </p:nvPicPr>
        <p:blipFill rotWithShape="1">
          <a:blip r:embed="rId3"/>
          <a:srcRect t="769" r="-3" b="5709"/>
          <a:stretch/>
        </p:blipFill>
        <p:spPr>
          <a:xfrm>
            <a:off x="3082862" y="1646635"/>
            <a:ext cx="2565447" cy="3390420"/>
          </a:xfrm>
          <a:prstGeom prst="rect">
            <a:avLst/>
          </a:prstGeom>
        </p:spPr>
      </p:pic>
      <p:sp useBgFill="1">
        <p:nvSpPr>
          <p:cNvPr id="184" name="Rectangle 183">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8486" y="1291441"/>
            <a:ext cx="2706857" cy="339042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Google Shape;170;p25"/>
          <p:cNvSpPr txBox="1">
            <a:spLocks noGrp="1"/>
          </p:cNvSpPr>
          <p:nvPr>
            <p:ph type="body" idx="1"/>
          </p:nvPr>
        </p:nvSpPr>
        <p:spPr>
          <a:xfrm>
            <a:off x="6232011" y="1291441"/>
            <a:ext cx="2217045" cy="3433417"/>
          </a:xfrm>
          <a:prstGeom prst="rect">
            <a:avLst/>
          </a:prstGeom>
        </p:spPr>
        <p:txBody>
          <a:bodyPr spcFirstLastPara="1" vert="horz" lIns="91440" tIns="45720" rIns="91440" bIns="45720" rtlCol="0" anchor="ctr" anchorCtr="0">
            <a:normAutofit/>
          </a:bodyPr>
          <a:lstStyle/>
          <a:p>
            <a:pPr marL="228600" lvl="0" indent="0" defTabSz="914400">
              <a:spcBef>
                <a:spcPts val="0"/>
              </a:spcBef>
              <a:spcAft>
                <a:spcPts val="600"/>
              </a:spcAft>
              <a:buNone/>
            </a:pPr>
            <a:endParaRPr lang="en-US" sz="1100" dirty="0">
              <a:highlight>
                <a:srgbClr val="F7F7F8"/>
              </a:highlight>
            </a:endParaRPr>
          </a:p>
          <a:p>
            <a:pPr marL="0" lvl="0" indent="0" defTabSz="914400">
              <a:spcBef>
                <a:spcPts val="0"/>
              </a:spcBef>
              <a:spcAft>
                <a:spcPts val="600"/>
              </a:spcAft>
              <a:buNone/>
            </a:pPr>
            <a:r>
              <a:rPr lang="en-US" sz="1100" b="1" dirty="0">
                <a:highlight>
                  <a:srgbClr val="FFFFFF"/>
                </a:highlight>
              </a:rPr>
              <a:t>Why did logistic regression and SVM yield similar results?</a:t>
            </a:r>
          </a:p>
          <a:p>
            <a:pPr marL="228600" lvl="0" indent="0" defTabSz="914400">
              <a:spcBef>
                <a:spcPts val="0"/>
              </a:spcBef>
              <a:spcAft>
                <a:spcPts val="600"/>
              </a:spcAft>
              <a:buNone/>
            </a:pPr>
            <a:endParaRPr lang="en-US" sz="1100" dirty="0">
              <a:highlight>
                <a:schemeClr val="lt1"/>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Both models work well with Binary classification focus problems.</a:t>
            </a:r>
          </a:p>
          <a:p>
            <a:pPr marL="457200" lvl="0" indent="-228600" defTabSz="914400">
              <a:spcBef>
                <a:spcPts val="0"/>
              </a:spcBef>
              <a:spcAft>
                <a:spcPts val="600"/>
              </a:spcAft>
              <a:buFont typeface="Arial" panose="020B0604020202020204" pitchFamily="34" charset="0"/>
              <a:buChar char="•"/>
            </a:pPr>
            <a:endParaRPr lang="en-US" sz="1100" dirty="0">
              <a:highlight>
                <a:schemeClr val="lt1"/>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Optimizing decision boundaries.</a:t>
            </a:r>
          </a:p>
          <a:p>
            <a:pPr marL="0" lvl="0" indent="-228600" defTabSz="914400">
              <a:spcBef>
                <a:spcPts val="0"/>
              </a:spcBef>
              <a:spcAft>
                <a:spcPts val="600"/>
              </a:spcAft>
              <a:buFont typeface="Arial" panose="020B0604020202020204" pitchFamily="34" charset="0"/>
              <a:buChar char="•"/>
            </a:pPr>
            <a:endParaRPr lang="en-US" sz="1100" dirty="0">
              <a:highlight>
                <a:schemeClr val="lt1"/>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Similar Regularization techniques to avoid overfitting.</a:t>
            </a:r>
          </a:p>
          <a:p>
            <a:pPr marL="457200" lvl="0" indent="-228600" defTabSz="914400">
              <a:spcBef>
                <a:spcPts val="0"/>
              </a:spcBef>
              <a:spcAft>
                <a:spcPts val="600"/>
              </a:spcAft>
              <a:buFont typeface="Arial" panose="020B0604020202020204" pitchFamily="34" charset="0"/>
              <a:buChar char="•"/>
            </a:pPr>
            <a:endParaRPr lang="en-US" sz="1100" dirty="0">
              <a:highlight>
                <a:schemeClr val="lt1"/>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Similar assumptions about data distribution</a:t>
            </a:r>
            <a:endParaRPr lang="en-US" sz="1100" dirty="0">
              <a:highlight>
                <a:srgbClr val="FFFFFF"/>
              </a:highlight>
            </a:endParaRPr>
          </a:p>
        </p:txBody>
      </p:sp>
      <p:sp>
        <p:nvSpPr>
          <p:cNvPr id="7" name="TextBox 6">
            <a:extLst>
              <a:ext uri="{FF2B5EF4-FFF2-40B4-BE49-F238E27FC236}">
                <a16:creationId xmlns:a16="http://schemas.microsoft.com/office/drawing/2014/main" id="{CDFD3DDA-683F-FB9F-9283-0B9E48D7B7F0}"/>
              </a:ext>
            </a:extLst>
          </p:cNvPr>
          <p:cNvSpPr txBox="1"/>
          <p:nvPr/>
        </p:nvSpPr>
        <p:spPr>
          <a:xfrm>
            <a:off x="258985" y="1222706"/>
            <a:ext cx="2704818" cy="584775"/>
          </a:xfrm>
          <a:prstGeom prst="rect">
            <a:avLst/>
          </a:prstGeom>
          <a:noFill/>
        </p:spPr>
        <p:txBody>
          <a:bodyPr wrap="square">
            <a:spAutoFit/>
          </a:bodyPr>
          <a:lstStyle/>
          <a:p>
            <a:r>
              <a:rPr lang="en-US" sz="1600" b="1" dirty="0"/>
              <a:t>Logistic Regression </a:t>
            </a:r>
          </a:p>
          <a:p>
            <a:endParaRPr lang="en-GB" sz="1600" b="1" dirty="0"/>
          </a:p>
        </p:txBody>
      </p:sp>
      <p:pic>
        <p:nvPicPr>
          <p:cNvPr id="8" name="Picture 7">
            <a:extLst>
              <a:ext uri="{FF2B5EF4-FFF2-40B4-BE49-F238E27FC236}">
                <a16:creationId xmlns:a16="http://schemas.microsoft.com/office/drawing/2014/main" id="{8F0DD363-1501-F47F-096C-F0A534BCD9B5}"/>
              </a:ext>
            </a:extLst>
          </p:cNvPr>
          <p:cNvPicPr>
            <a:picLocks noChangeAspect="1"/>
          </p:cNvPicPr>
          <p:nvPr/>
        </p:nvPicPr>
        <p:blipFill rotWithShape="1">
          <a:blip r:embed="rId4"/>
          <a:srcRect r="20454"/>
          <a:stretch/>
        </p:blipFill>
        <p:spPr>
          <a:xfrm>
            <a:off x="258985" y="1646635"/>
            <a:ext cx="2564892" cy="3390420"/>
          </a:xfrm>
          <a:prstGeom prst="rect">
            <a:avLst/>
          </a:prstGeom>
        </p:spPr>
      </p:pic>
      <p:sp>
        <p:nvSpPr>
          <p:cNvPr id="9" name="TextBox 8">
            <a:extLst>
              <a:ext uri="{FF2B5EF4-FFF2-40B4-BE49-F238E27FC236}">
                <a16:creationId xmlns:a16="http://schemas.microsoft.com/office/drawing/2014/main" id="{651EEED7-8C35-446F-31C0-61887D260C75}"/>
              </a:ext>
            </a:extLst>
          </p:cNvPr>
          <p:cNvSpPr txBox="1"/>
          <p:nvPr/>
        </p:nvSpPr>
        <p:spPr>
          <a:xfrm>
            <a:off x="3105913" y="1248444"/>
            <a:ext cx="3149150" cy="584775"/>
          </a:xfrm>
          <a:prstGeom prst="rect">
            <a:avLst/>
          </a:prstGeom>
          <a:noFill/>
        </p:spPr>
        <p:txBody>
          <a:bodyPr wrap="square">
            <a:spAutoFit/>
          </a:bodyPr>
          <a:lstStyle/>
          <a:p>
            <a:r>
              <a:rPr lang="en-US" sz="1600" b="1" dirty="0"/>
              <a:t>Support Vector Machine (SVM)</a:t>
            </a:r>
          </a:p>
          <a:p>
            <a:endParaRPr lang="en-GB" sz="16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Google Shape;162;p24"/>
          <p:cNvSpPr txBox="1">
            <a:spLocks noGrp="1"/>
          </p:cNvSpPr>
          <p:nvPr>
            <p:ph type="title"/>
          </p:nvPr>
        </p:nvSpPr>
        <p:spPr>
          <a:xfrm>
            <a:off x="486696" y="417892"/>
            <a:ext cx="3886133" cy="1253677"/>
          </a:xfrm>
          <a:prstGeom prst="rect">
            <a:avLst/>
          </a:prstGeom>
        </p:spPr>
        <p:txBody>
          <a:bodyPr spcFirstLastPara="1" vert="horz" lIns="91440" tIns="45720" rIns="91440" bIns="45720" rtlCol="0" anchor="ctr" anchorCtr="0">
            <a:normAutofit/>
          </a:bodyPr>
          <a:lstStyle/>
          <a:p>
            <a:pPr defTabSz="914400">
              <a:spcBef>
                <a:spcPct val="0"/>
              </a:spcBef>
            </a:pPr>
            <a:r>
              <a:rPr lang="en-US" sz="4000" b="1" dirty="0"/>
              <a:t>Analysis</a:t>
            </a:r>
          </a:p>
        </p:txBody>
      </p:sp>
      <p:sp>
        <p:nvSpPr>
          <p:cNvPr id="163" name="Google Shape;163;p24"/>
          <p:cNvSpPr txBox="1">
            <a:spLocks noGrp="1"/>
          </p:cNvSpPr>
          <p:nvPr>
            <p:ph type="body" idx="1"/>
          </p:nvPr>
        </p:nvSpPr>
        <p:spPr>
          <a:xfrm>
            <a:off x="484410" y="1413101"/>
            <a:ext cx="3886131" cy="3550785"/>
          </a:xfrm>
          <a:prstGeom prst="rect">
            <a:avLst/>
          </a:prstGeom>
        </p:spPr>
        <p:txBody>
          <a:bodyPr spcFirstLastPara="1" vert="horz" lIns="91440" tIns="45720" rIns="91440" bIns="45720" rtlCol="0" anchorCtr="0">
            <a:normAutofit fontScale="92500" lnSpcReduction="20000"/>
          </a:bodyPr>
          <a:lstStyle/>
          <a:p>
            <a:pPr marL="0" lvl="0" indent="0" defTabSz="914400">
              <a:spcBef>
                <a:spcPts val="0"/>
              </a:spcBef>
              <a:spcAft>
                <a:spcPts val="600"/>
              </a:spcAft>
              <a:buNone/>
            </a:pPr>
            <a:r>
              <a:rPr lang="en-US" sz="1900" b="1" dirty="0">
                <a:highlight>
                  <a:srgbClr val="FFFFFF"/>
                </a:highlight>
              </a:rPr>
              <a:t>Which Metric is more important?</a:t>
            </a:r>
          </a:p>
          <a:p>
            <a:pPr marL="0" lvl="0" indent="-228600" defTabSz="914400">
              <a:spcBef>
                <a:spcPts val="0"/>
              </a:spcBef>
              <a:spcAft>
                <a:spcPts val="60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500" dirty="0">
                <a:highlight>
                  <a:srgbClr val="FFFFFF"/>
                </a:highlight>
              </a:rPr>
              <a:t>Accuracy: overall correctness of predictions</a:t>
            </a:r>
          </a:p>
          <a:p>
            <a:pPr marL="457200" lvl="0" indent="-228600" defTabSz="914400">
              <a:spcBef>
                <a:spcPts val="0"/>
              </a:spcBef>
              <a:spcAft>
                <a:spcPts val="60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500" dirty="0">
                <a:highlight>
                  <a:srgbClr val="FFFFFF"/>
                </a:highlight>
              </a:rPr>
              <a:t>Recall: minimize false negatives (malignant as benign)</a:t>
            </a:r>
          </a:p>
          <a:p>
            <a:pPr marL="457200" lvl="0" indent="-228600" defTabSz="914400">
              <a:spcBef>
                <a:spcPts val="0"/>
              </a:spcBef>
              <a:spcAft>
                <a:spcPts val="60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500" dirty="0">
                <a:highlight>
                  <a:srgbClr val="FFFFFF"/>
                </a:highlight>
              </a:rPr>
              <a:t>Precision: minimize false positives (benign as malignant)</a:t>
            </a:r>
          </a:p>
          <a:p>
            <a:pPr marL="457200" lvl="0" indent="-228600" defTabSz="914400">
              <a:spcBef>
                <a:spcPts val="0"/>
              </a:spcBef>
              <a:spcAft>
                <a:spcPts val="60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500" dirty="0">
                <a:highlight>
                  <a:srgbClr val="FFFFFF"/>
                </a:highlight>
              </a:rPr>
              <a:t>F1 score: balanced measure of precision &amp; recall</a:t>
            </a:r>
          </a:p>
          <a:p>
            <a:pPr marL="457200" lvl="0" indent="-228600" defTabSz="914400">
              <a:spcBef>
                <a:spcPts val="0"/>
              </a:spcBef>
              <a:spcAft>
                <a:spcPts val="60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600"/>
              </a:spcAft>
              <a:buClr>
                <a:srgbClr val="374151"/>
              </a:buClr>
              <a:buSzPts val="1400"/>
              <a:buFont typeface="Arial" panose="020B0604020202020204" pitchFamily="34" charset="0"/>
              <a:buChar char="•"/>
            </a:pPr>
            <a:r>
              <a:rPr lang="en-US" sz="1500" b="1" dirty="0">
                <a:highlight>
                  <a:srgbClr val="FFFFFF"/>
                </a:highlight>
              </a:rPr>
              <a:t>Importance: high </a:t>
            </a:r>
            <a:r>
              <a:rPr lang="en-US" sz="1900" b="1" dirty="0">
                <a:highlight>
                  <a:srgbClr val="FFFFFF"/>
                </a:highlight>
              </a:rPr>
              <a:t>precision</a:t>
            </a:r>
            <a:r>
              <a:rPr lang="en-US" sz="1500" b="1" dirty="0">
                <a:highlight>
                  <a:srgbClr val="FFFFFF"/>
                </a:highlight>
              </a:rPr>
              <a:t> &amp; </a:t>
            </a:r>
            <a:r>
              <a:rPr lang="en-US" sz="2600" b="1" dirty="0">
                <a:highlight>
                  <a:srgbClr val="FFFFFF"/>
                </a:highlight>
              </a:rPr>
              <a:t>recall</a:t>
            </a:r>
            <a:r>
              <a:rPr lang="en-US" sz="1700" b="1" dirty="0">
                <a:highlight>
                  <a:srgbClr val="FFFFFF"/>
                </a:highlight>
              </a:rPr>
              <a:t> for patient outcomes</a:t>
            </a:r>
            <a:endParaRPr lang="en-US" sz="1500" b="1" dirty="0">
              <a:highlight>
                <a:schemeClr val="lt1"/>
              </a:highlight>
            </a:endParaRPr>
          </a:p>
        </p:txBody>
      </p:sp>
      <p:pic>
        <p:nvPicPr>
          <p:cNvPr id="3074" name="Picture 2" descr="Breast Cancer Detection Using Machine Learning Classifier">
            <a:extLst>
              <a:ext uri="{FF2B5EF4-FFF2-40B4-BE49-F238E27FC236}">
                <a16:creationId xmlns:a16="http://schemas.microsoft.com/office/drawing/2014/main" id="{99C59954-376A-ADF9-245E-0F421C9E7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38" r="12635"/>
          <a:stretch/>
        </p:blipFill>
        <p:spPr bwMode="auto">
          <a:xfrm>
            <a:off x="4641866" y="10"/>
            <a:ext cx="4502133" cy="51434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useBgFill="1">
        <p:nvSpPr>
          <p:cNvPr id="2062" name="Rectangle 2054">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AI Could Make Therapeutic Decision-making for Breast Cancer More  Accurate, Affordable | Imaging Technology News">
            <a:extLst>
              <a:ext uri="{FF2B5EF4-FFF2-40B4-BE49-F238E27FC236}">
                <a16:creationId xmlns:a16="http://schemas.microsoft.com/office/drawing/2014/main" id="{C0AEF458-3B39-A12B-3A92-10AA700055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85" r="14239" b="-1"/>
          <a:stretch/>
        </p:blipFill>
        <p:spPr bwMode="auto">
          <a:xfrm>
            <a:off x="20" y="10"/>
            <a:ext cx="9171076" cy="3500193"/>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56">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240610"/>
            <a:ext cx="9171095" cy="1371601"/>
            <a:chOff x="-305" y="2987478"/>
            <a:chExt cx="12188952" cy="1828800"/>
          </a:xfrm>
        </p:grpSpPr>
        <p:sp>
          <p:nvSpPr>
            <p:cNvPr id="2058" name="Freeform: Shape 2057">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59" name="Freeform: Shape 2058">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60" name="Freeform: Shape 2059">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061" name="Freeform: Shape 206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145" name="Google Shape;145;p22"/>
          <p:cNvSpPr txBox="1">
            <a:spLocks noGrp="1"/>
          </p:cNvSpPr>
          <p:nvPr>
            <p:ph type="title"/>
          </p:nvPr>
        </p:nvSpPr>
        <p:spPr>
          <a:xfrm>
            <a:off x="711080" y="3428381"/>
            <a:ext cx="3766336" cy="113244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000" b="1" dirty="0">
                <a:highlight>
                  <a:srgbClr val="FFFFFF"/>
                </a:highlight>
                <a:sym typeface="Arial"/>
              </a:rPr>
              <a:t>Optimization</a:t>
            </a:r>
            <a:endParaRPr lang="en-US" sz="4000" b="1" dirty="0"/>
          </a:p>
        </p:txBody>
      </p:sp>
      <p:sp>
        <p:nvSpPr>
          <p:cNvPr id="146" name="Google Shape;146;p22"/>
          <p:cNvSpPr txBox="1">
            <a:spLocks noGrp="1"/>
          </p:cNvSpPr>
          <p:nvPr>
            <p:ph type="body" idx="1"/>
          </p:nvPr>
        </p:nvSpPr>
        <p:spPr>
          <a:xfrm>
            <a:off x="3957278" y="2881512"/>
            <a:ext cx="5186722" cy="2627939"/>
          </a:xfrm>
          <a:prstGeom prst="rect">
            <a:avLst/>
          </a:prstGeom>
        </p:spPr>
        <p:txBody>
          <a:bodyPr spcFirstLastPara="1" vert="horz" lIns="91440" tIns="45720" rIns="91440" bIns="45720" rtlCol="0" anchor="ctr" anchorCtr="0">
            <a:normAutofit/>
          </a:bodyPr>
          <a:lstStyle/>
          <a:p>
            <a:pPr marL="228600" lvl="0" indent="0" defTabSz="914400">
              <a:spcBef>
                <a:spcPts val="0"/>
              </a:spcBef>
              <a:spcAft>
                <a:spcPts val="0"/>
              </a:spcAft>
              <a:buClr>
                <a:srgbClr val="000000"/>
              </a:buClr>
              <a:buSzPct val="100000"/>
              <a:buNone/>
            </a:pPr>
            <a:r>
              <a:rPr lang="en-US" sz="1400" b="1" dirty="0">
                <a:highlight>
                  <a:srgbClr val="FFFFFF"/>
                </a:highlight>
                <a:sym typeface="Arial"/>
              </a:rPr>
              <a:t>Neural Network Optimization:</a:t>
            </a:r>
          </a:p>
          <a:p>
            <a:pPr marL="1371600" lvl="0" indent="-228600" defTabSz="914400">
              <a:spcBef>
                <a:spcPts val="1100"/>
              </a:spcBef>
              <a:spcAft>
                <a:spcPts val="0"/>
              </a:spcAft>
              <a:buClr>
                <a:srgbClr val="000000"/>
              </a:buClr>
              <a:buSzPct val="100000"/>
              <a:buFont typeface="Arial" panose="020B0604020202020204" pitchFamily="34" charset="0"/>
              <a:buChar char="•"/>
            </a:pPr>
            <a:r>
              <a:rPr lang="en-US" sz="1200" dirty="0">
                <a:highlight>
                  <a:srgbClr val="FFFFFF"/>
                </a:highlight>
                <a:sym typeface="Arial"/>
              </a:rPr>
              <a:t>Scaling the Dataset</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200" dirty="0">
                <a:highlight>
                  <a:srgbClr val="FFFFFF"/>
                </a:highlight>
                <a:sym typeface="Arial"/>
              </a:rPr>
              <a:t>Adding two additional layer</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200" dirty="0">
                <a:highlight>
                  <a:srgbClr val="FFFFFF"/>
                </a:highlight>
                <a:sym typeface="Arial"/>
              </a:rPr>
              <a:t>Increasing the number of nodes in the first two layers.</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200" dirty="0">
                <a:highlight>
                  <a:srgbClr val="FFFFFF"/>
                </a:highlight>
                <a:sym typeface="Arial"/>
              </a:rPr>
              <a:t>Changing the activation function from </a:t>
            </a:r>
            <a:r>
              <a:rPr lang="en-US" sz="1200" dirty="0" err="1">
                <a:highlight>
                  <a:srgbClr val="FFFFFF"/>
                </a:highlight>
                <a:sym typeface="Arial"/>
              </a:rPr>
              <a:t>ReLU</a:t>
            </a:r>
            <a:r>
              <a:rPr lang="en-US" sz="1200" dirty="0">
                <a:highlight>
                  <a:srgbClr val="FFFFFF"/>
                </a:highlight>
                <a:sym typeface="Arial"/>
              </a:rPr>
              <a:t> to Sigmoid.</a:t>
            </a:r>
          </a:p>
          <a:p>
            <a:pPr marL="1371600" lvl="0" indent="-228600" defTabSz="914400">
              <a:spcBef>
                <a:spcPts val="0"/>
              </a:spcBef>
              <a:spcAft>
                <a:spcPts val="0"/>
              </a:spcAft>
              <a:buClr>
                <a:srgbClr val="000000"/>
              </a:buClr>
              <a:buSzPct val="100000"/>
              <a:buFont typeface="Arial" panose="020B0604020202020204" pitchFamily="34" charset="0"/>
              <a:buChar char="•"/>
            </a:pPr>
            <a:r>
              <a:rPr lang="en-US" sz="1200" dirty="0">
                <a:highlight>
                  <a:srgbClr val="FFFFFF"/>
                </a:highlight>
                <a:sym typeface="Arial"/>
              </a:rPr>
              <a:t>Increasing the number of Epochs</a:t>
            </a:r>
          </a:p>
          <a:p>
            <a:pPr marL="1371600" lvl="0" indent="-228600" defTabSz="914400">
              <a:spcBef>
                <a:spcPts val="1100"/>
              </a:spcBef>
              <a:spcAft>
                <a:spcPts val="0"/>
              </a:spcAft>
              <a:buFont typeface="Arial" panose="020B0604020202020204" pitchFamily="34" charset="0"/>
              <a:buChar char="•"/>
            </a:pPr>
            <a:endParaRPr lang="en-US" sz="1200" dirty="0">
              <a:highlight>
                <a:srgbClr val="FFFFFF"/>
              </a:highlight>
              <a:sym typeface="Arial"/>
            </a:endParaRPr>
          </a:p>
          <a:p>
            <a:pPr marL="228600" lvl="0" indent="0" defTabSz="914400">
              <a:spcBef>
                <a:spcPts val="500"/>
              </a:spcBef>
              <a:spcAft>
                <a:spcPts val="0"/>
              </a:spcAft>
              <a:buClr>
                <a:srgbClr val="1F2328"/>
              </a:buClr>
              <a:buSzPct val="100000"/>
              <a:buNone/>
            </a:pPr>
            <a:r>
              <a:rPr lang="en-US" sz="1200" dirty="0">
                <a:highlight>
                  <a:schemeClr val="lt1"/>
                </a:highlight>
                <a:sym typeface="Arial"/>
              </a:rPr>
              <a:t>Classification reports are calculated based on the confusion matrix to provide a comprehensive summary of the model’s performance in terms of various evaluation metrics such as accuracy, precision, recall, and F1 score</a:t>
            </a:r>
          </a:p>
          <a:p>
            <a:pPr marL="0" lvl="0" indent="-228600" defTabSz="914400">
              <a:spcBef>
                <a:spcPts val="1200"/>
              </a:spcBef>
              <a:spcAft>
                <a:spcPts val="1200"/>
              </a:spcAft>
              <a:buSzPct val="34719"/>
              <a:buFont typeface="Arial" panose="020B0604020202020204" pitchFamily="34" charset="0"/>
              <a:buChar char="•"/>
            </a:pPr>
            <a:endParaRPr lang="en-US" sz="700" dirty="0">
              <a:highlight>
                <a:schemeClr val="lt1"/>
              </a:highlight>
              <a:sym typeface="Arial"/>
            </a:endParaRPr>
          </a:p>
        </p:txBody>
      </p:sp>
    </p:spTree>
    <p:extLst>
      <p:ext uri="{BB962C8B-B14F-4D97-AF65-F5344CB8AC3E}">
        <p14:creationId xmlns:p14="http://schemas.microsoft.com/office/powerpoint/2010/main" val="35950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61597-1C94-5EF6-C0EF-E1EDD27BCABC}"/>
              </a:ext>
            </a:extLst>
          </p:cNvPr>
          <p:cNvSpPr>
            <a:spLocks noGrp="1"/>
          </p:cNvSpPr>
          <p:nvPr>
            <p:ph type="title"/>
          </p:nvPr>
        </p:nvSpPr>
        <p:spPr>
          <a:xfrm>
            <a:off x="628648" y="410861"/>
            <a:ext cx="3875389" cy="1260389"/>
          </a:xfrm>
        </p:spPr>
        <p:txBody>
          <a:bodyPr vert="horz" lIns="91440" tIns="45720" rIns="91440" bIns="45720" rtlCol="0" anchor="ctr">
            <a:normAutofit/>
          </a:bodyPr>
          <a:lstStyle/>
          <a:p>
            <a:pPr defTabSz="914400">
              <a:spcBef>
                <a:spcPct val="0"/>
              </a:spcBef>
            </a:pPr>
            <a:r>
              <a:rPr lang="en-US" sz="4000" b="1" dirty="0">
                <a:highlight>
                  <a:srgbClr val="FFFFFF"/>
                </a:highlight>
                <a:sym typeface="Arial"/>
              </a:rPr>
              <a:t>Optimized Neural Network</a:t>
            </a:r>
            <a:endParaRPr lang="en-US" sz="4000" dirty="0"/>
          </a:p>
        </p:txBody>
      </p:sp>
      <p:pic>
        <p:nvPicPr>
          <p:cNvPr id="5" name="Picture 4" descr="A screenshot of a computer&#10;&#10;Description automatically generated">
            <a:extLst>
              <a:ext uri="{FF2B5EF4-FFF2-40B4-BE49-F238E27FC236}">
                <a16:creationId xmlns:a16="http://schemas.microsoft.com/office/drawing/2014/main" id="{8A666E08-486B-67CA-FABD-AC22D0079E4A}"/>
              </a:ext>
            </a:extLst>
          </p:cNvPr>
          <p:cNvPicPr>
            <a:picLocks noChangeAspect="1"/>
          </p:cNvPicPr>
          <p:nvPr/>
        </p:nvPicPr>
        <p:blipFill rotWithShape="1">
          <a:blip r:embed="rId3"/>
          <a:srcRect t="1045"/>
          <a:stretch/>
        </p:blipFill>
        <p:spPr>
          <a:xfrm>
            <a:off x="1073426" y="1831433"/>
            <a:ext cx="2998494" cy="3327057"/>
          </a:xfrm>
          <a:prstGeom prst="rect">
            <a:avLst/>
          </a:prstGeom>
        </p:spPr>
      </p:pic>
      <p:pic>
        <p:nvPicPr>
          <p:cNvPr id="5122" name="Picture 2" descr="The breast thing about being a woman">
            <a:extLst>
              <a:ext uri="{FF2B5EF4-FFF2-40B4-BE49-F238E27FC236}">
                <a16:creationId xmlns:a16="http://schemas.microsoft.com/office/drawing/2014/main" id="{A7EE83AB-59C1-9639-A88D-280207028F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30376" y="2835845"/>
            <a:ext cx="3875389" cy="218877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EA08541E-844C-E93C-7C13-0313049D94A7}"/>
              </a:ext>
            </a:extLst>
          </p:cNvPr>
          <p:cNvSpPr/>
          <p:nvPr/>
        </p:nvSpPr>
        <p:spPr>
          <a:xfrm>
            <a:off x="1584764" y="4443116"/>
            <a:ext cx="343344" cy="359065"/>
          </a:xfrm>
          <a:prstGeom prst="ellipse">
            <a:avLst/>
          </a:prstGeom>
          <a:noFill/>
          <a:ln w="57150">
            <a:solidFill>
              <a:srgbClr val="FF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Checkmark with solid fill">
            <a:extLst>
              <a:ext uri="{FF2B5EF4-FFF2-40B4-BE49-F238E27FC236}">
                <a16:creationId xmlns:a16="http://schemas.microsoft.com/office/drawing/2014/main" id="{DFAD081E-C845-C847-B6A6-9746CBDD1B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3728" y="3985916"/>
            <a:ext cx="914400" cy="914400"/>
          </a:xfrm>
          <a:prstGeom prst="rect">
            <a:avLst/>
          </a:prstGeom>
        </p:spPr>
      </p:pic>
      <p:cxnSp>
        <p:nvCxnSpPr>
          <p:cNvPr id="11" name="Straight Connector 10">
            <a:extLst>
              <a:ext uri="{FF2B5EF4-FFF2-40B4-BE49-F238E27FC236}">
                <a16:creationId xmlns:a16="http://schemas.microsoft.com/office/drawing/2014/main" id="{480ECFE3-EFAB-C9C9-D632-F3B51E46D0B5}"/>
              </a:ext>
            </a:extLst>
          </p:cNvPr>
          <p:cNvCxnSpPr/>
          <p:nvPr/>
        </p:nvCxnSpPr>
        <p:spPr>
          <a:xfrm>
            <a:off x="2720148" y="1928692"/>
            <a:ext cx="30736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5EDC88-C40A-C692-C09A-08FDB062CB72}"/>
              </a:ext>
            </a:extLst>
          </p:cNvPr>
          <p:cNvCxnSpPr/>
          <p:nvPr/>
        </p:nvCxnSpPr>
        <p:spPr>
          <a:xfrm>
            <a:off x="1928108" y="2972440"/>
            <a:ext cx="30736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5694CE-950F-F56F-A90A-7B9D6B831BEE}"/>
              </a:ext>
            </a:extLst>
          </p:cNvPr>
          <p:cNvCxnSpPr/>
          <p:nvPr/>
        </p:nvCxnSpPr>
        <p:spPr>
          <a:xfrm>
            <a:off x="2412787" y="3047999"/>
            <a:ext cx="30736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07CD1D-0D8B-8871-CAD4-0063F77C817B}"/>
              </a:ext>
            </a:extLst>
          </p:cNvPr>
          <p:cNvCxnSpPr/>
          <p:nvPr/>
        </p:nvCxnSpPr>
        <p:spPr>
          <a:xfrm>
            <a:off x="2873828" y="3047999"/>
            <a:ext cx="307361"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131" name="Text Placeholder 2">
            <a:extLst>
              <a:ext uri="{FF2B5EF4-FFF2-40B4-BE49-F238E27FC236}">
                <a16:creationId xmlns:a16="http://schemas.microsoft.com/office/drawing/2014/main" id="{B4B7448D-5525-D2C4-94D2-30A437457E74}"/>
              </a:ext>
            </a:extLst>
          </p:cNvPr>
          <p:cNvGraphicFramePr/>
          <p:nvPr>
            <p:extLst>
              <p:ext uri="{D42A27DB-BD31-4B8C-83A1-F6EECF244321}">
                <p14:modId xmlns:p14="http://schemas.microsoft.com/office/powerpoint/2010/main" val="1171996409"/>
              </p:ext>
            </p:extLst>
          </p:nvPr>
        </p:nvGraphicFramePr>
        <p:xfrm>
          <a:off x="4639963" y="410860"/>
          <a:ext cx="4327303" cy="27816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540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p:nvSpPr>
          <p:cNvPr id="17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Google Shape;155;p23"/>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algn="ctr" defTabSz="914400">
              <a:spcBef>
                <a:spcPct val="0"/>
              </a:spcBef>
            </a:pPr>
            <a:r>
              <a:rPr lang="en-US" sz="2700" b="1" kern="1200">
                <a:solidFill>
                  <a:srgbClr val="FFFFFF"/>
                </a:solidFill>
                <a:latin typeface="+mj-lt"/>
                <a:ea typeface="+mj-ea"/>
                <a:cs typeface="+mj-cs"/>
              </a:rPr>
              <a:t>Model Performance Metrics Comparison</a:t>
            </a:r>
          </a:p>
        </p:txBody>
      </p:sp>
      <p:pic>
        <p:nvPicPr>
          <p:cNvPr id="2" name="Screen Recording 1" descr="A screenshot of a graph&#10;&#10;Description automatically generated">
            <a:hlinkClick r:id="" action="ppaction://media"/>
            <a:extLst>
              <a:ext uri="{FF2B5EF4-FFF2-40B4-BE49-F238E27FC236}">
                <a16:creationId xmlns:a16="http://schemas.microsoft.com/office/drawing/2014/main" id="{6446EBDF-1709-7562-F5E7-DA8658A3DD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15933" y="482599"/>
            <a:ext cx="4419633" cy="41765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Google Shape;177;p26"/>
          <p:cNvSpPr txBox="1">
            <a:spLocks noGrp="1"/>
          </p:cNvSpPr>
          <p:nvPr>
            <p:ph type="title"/>
          </p:nvPr>
        </p:nvSpPr>
        <p:spPr>
          <a:xfrm>
            <a:off x="595246" y="290197"/>
            <a:ext cx="7549592" cy="973836"/>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000" b="1" kern="1200">
                <a:solidFill>
                  <a:schemeClr val="tx1"/>
                </a:solidFill>
                <a:latin typeface="+mj-lt"/>
                <a:ea typeface="+mj-ea"/>
                <a:cs typeface="+mj-cs"/>
              </a:rPr>
              <a:t>Conclusion</a:t>
            </a:r>
          </a:p>
        </p:txBody>
      </p:sp>
      <p:sp>
        <p:nvSpPr>
          <p:cNvPr id="185" name="Rectangle 18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Google Shape;178;p26"/>
          <p:cNvSpPr txBox="1">
            <a:spLocks noGrp="1"/>
          </p:cNvSpPr>
          <p:nvPr>
            <p:ph type="body" idx="1"/>
          </p:nvPr>
        </p:nvSpPr>
        <p:spPr>
          <a:xfrm>
            <a:off x="595245" y="1949631"/>
            <a:ext cx="3398174" cy="2729588"/>
          </a:xfrm>
          <a:prstGeom prst="rect">
            <a:avLst/>
          </a:prstGeom>
        </p:spPr>
        <p:txBody>
          <a:bodyPr spcFirstLastPara="1" vert="horz" lIns="91440" tIns="45720" rIns="91440" bIns="45720" rtlCol="0" anchor="ctr" anchorCtr="0">
            <a:normAutofit lnSpcReduction="10000"/>
          </a:bodyPr>
          <a:lstStyle/>
          <a:p>
            <a:pPr marL="457200" lvl="0" indent="-228600" defTabSz="914400">
              <a:spcBef>
                <a:spcPts val="0"/>
              </a:spcBef>
              <a:spcAft>
                <a:spcPts val="600"/>
              </a:spcAft>
              <a:buFont typeface="Arial" panose="020B0604020202020204" pitchFamily="34" charset="0"/>
              <a:buChar char="•"/>
            </a:pPr>
            <a:endParaRPr lang="en-US" sz="1100" b="1" dirty="0">
              <a:highlight>
                <a:srgbClr val="F7F7F8"/>
              </a:highlight>
            </a:endParaRPr>
          </a:p>
          <a:p>
            <a:pPr marL="0" lvl="0" indent="-228600" defTabSz="914400">
              <a:spcBef>
                <a:spcPts val="0"/>
              </a:spcBef>
              <a:spcAft>
                <a:spcPts val="600"/>
              </a:spcAft>
              <a:buFont typeface="Arial" panose="020B0604020202020204" pitchFamily="34" charset="0"/>
              <a:buChar char="•"/>
            </a:pPr>
            <a:r>
              <a:rPr lang="en-US" sz="1100" b="1" dirty="0">
                <a:highlight>
                  <a:schemeClr val="lt1"/>
                </a:highlight>
              </a:rPr>
              <a:t>Given the described training/testing data set:</a:t>
            </a:r>
          </a:p>
          <a:p>
            <a:pPr marL="0" lvl="0" indent="-228600" defTabSz="914400">
              <a:spcBef>
                <a:spcPts val="0"/>
              </a:spcBef>
              <a:spcAft>
                <a:spcPts val="600"/>
              </a:spcAft>
              <a:buFont typeface="Arial" panose="020B0604020202020204" pitchFamily="34" charset="0"/>
              <a:buChar char="•"/>
            </a:pPr>
            <a:endParaRPr lang="en-US" sz="1100" b="1" dirty="0">
              <a:highlight>
                <a:schemeClr val="lt1"/>
              </a:highlight>
            </a:endParaRPr>
          </a:p>
          <a:p>
            <a:pPr indent="-228600" defTabSz="914400">
              <a:spcAft>
                <a:spcPts val="600"/>
              </a:spcAft>
              <a:buClr>
                <a:srgbClr val="374151"/>
              </a:buClr>
              <a:buSzPts val="1400"/>
              <a:buFont typeface="Arial" panose="020B0604020202020204" pitchFamily="34" charset="0"/>
              <a:buChar char="•"/>
            </a:pPr>
            <a:r>
              <a:rPr lang="en-US" sz="1100" dirty="0">
                <a:highlight>
                  <a:schemeClr val="lt1"/>
                </a:highlight>
              </a:rPr>
              <a:t>Optimized Neural Network</a:t>
            </a:r>
          </a:p>
          <a:p>
            <a:pPr marL="914400" lvl="1" indent="-228600" defTabSz="914400">
              <a:spcBef>
                <a:spcPts val="0"/>
              </a:spcBef>
              <a:spcAft>
                <a:spcPts val="600"/>
              </a:spcAft>
              <a:buClr>
                <a:srgbClr val="000000"/>
              </a:buClr>
              <a:buSzPts val="1400"/>
              <a:buFont typeface="Arial" panose="020B0604020202020204" pitchFamily="34" charset="0"/>
              <a:buChar char="•"/>
            </a:pPr>
            <a:r>
              <a:rPr lang="en-US" sz="1100" dirty="0">
                <a:highlight>
                  <a:schemeClr val="lt1"/>
                </a:highlight>
              </a:rPr>
              <a:t>Highest Accuracy (99.12%)</a:t>
            </a:r>
          </a:p>
          <a:p>
            <a:pPr marL="914400" lvl="1" indent="-228600" defTabSz="914400">
              <a:spcBef>
                <a:spcPts val="0"/>
              </a:spcBef>
              <a:spcAft>
                <a:spcPts val="600"/>
              </a:spcAft>
              <a:buClr>
                <a:srgbClr val="374151"/>
              </a:buClr>
              <a:buSzPts val="1400"/>
              <a:buFont typeface="Arial" panose="020B0604020202020204" pitchFamily="34" charset="0"/>
              <a:buChar char="•"/>
            </a:pPr>
            <a:r>
              <a:rPr lang="en-US" sz="1100" b="1" dirty="0">
                <a:highlight>
                  <a:schemeClr val="lt1"/>
                </a:highlight>
              </a:rPr>
              <a:t>Top precision (99.31%)</a:t>
            </a:r>
          </a:p>
          <a:p>
            <a:pPr marL="914400" lvl="1" indent="-228600" defTabSz="914400">
              <a:spcBef>
                <a:spcPts val="0"/>
              </a:spcBef>
              <a:spcAft>
                <a:spcPts val="600"/>
              </a:spcAft>
              <a:buClr>
                <a:srgbClr val="374151"/>
              </a:buClr>
              <a:buSzPts val="1400"/>
              <a:buFont typeface="Arial" panose="020B0604020202020204" pitchFamily="34" charset="0"/>
              <a:buChar char="•"/>
            </a:pPr>
            <a:r>
              <a:rPr lang="en-US" sz="1100" dirty="0">
                <a:highlight>
                  <a:schemeClr val="lt1"/>
                </a:highlight>
              </a:rPr>
              <a:t>Top F1-score (99.06%)</a:t>
            </a:r>
          </a:p>
          <a:p>
            <a:pPr lvl="1" indent="-228600" defTabSz="914400">
              <a:spcAft>
                <a:spcPts val="600"/>
              </a:spcAft>
              <a:buClr>
                <a:srgbClr val="374151"/>
              </a:buClr>
              <a:buFont typeface="Arial" panose="020B0604020202020204" pitchFamily="34" charset="0"/>
              <a:buChar char="•"/>
            </a:pPr>
            <a:r>
              <a:rPr lang="en-US" sz="1100" b="1" dirty="0">
                <a:highlight>
                  <a:schemeClr val="lt1"/>
                </a:highlight>
              </a:rPr>
              <a:t>Top recall (98.84%)</a:t>
            </a:r>
          </a:p>
          <a:p>
            <a:pPr marL="596900" lvl="1" indent="-228600" defTabSz="914400">
              <a:spcBef>
                <a:spcPts val="0"/>
              </a:spcBef>
              <a:spcAft>
                <a:spcPts val="600"/>
              </a:spcAft>
              <a:buClr>
                <a:srgbClr val="374151"/>
              </a:buClr>
              <a:buSzPts val="1400"/>
              <a:buFont typeface="Arial" panose="020B0604020202020204" pitchFamily="34" charset="0"/>
              <a:buChar char="•"/>
            </a:pPr>
            <a:endParaRPr lang="en-US" sz="1100" dirty="0">
              <a:highlight>
                <a:schemeClr val="lt1"/>
              </a:highlight>
            </a:endParaRPr>
          </a:p>
          <a:p>
            <a:pPr indent="-228600" defTabSz="914400">
              <a:spcAft>
                <a:spcPts val="600"/>
              </a:spcAft>
              <a:buClr>
                <a:srgbClr val="374151"/>
              </a:buClr>
              <a:buSzPts val="1400"/>
              <a:buFont typeface="Arial" panose="020B0604020202020204" pitchFamily="34" charset="0"/>
              <a:buChar char="•"/>
            </a:pPr>
            <a:r>
              <a:rPr lang="en-US" sz="1100" b="1" dirty="0">
                <a:highlight>
                  <a:schemeClr val="lt1"/>
                </a:highlight>
              </a:rPr>
              <a:t>The Optimized Neural Network </a:t>
            </a:r>
            <a:r>
              <a:rPr lang="en-GB" sz="1100" dirty="0">
                <a:highlight>
                  <a:schemeClr val="lt1"/>
                </a:highlight>
              </a:rPr>
              <a:t>emerged as the top performer overall, although the variations in performance among the models were relatively minor</a:t>
            </a:r>
            <a:r>
              <a:rPr lang="en-US" sz="1100" dirty="0">
                <a:highlight>
                  <a:schemeClr val="lt1"/>
                </a:highlight>
              </a:rPr>
              <a:t>, </a:t>
            </a:r>
            <a:endParaRPr lang="en-US" sz="1100" dirty="0"/>
          </a:p>
        </p:txBody>
      </p:sp>
      <p:pic>
        <p:nvPicPr>
          <p:cNvPr id="3" name="Picture 2">
            <a:extLst>
              <a:ext uri="{FF2B5EF4-FFF2-40B4-BE49-F238E27FC236}">
                <a16:creationId xmlns:a16="http://schemas.microsoft.com/office/drawing/2014/main" id="{73865DBC-1AE7-6553-ADC0-0B0DFD5DCA23}"/>
              </a:ext>
            </a:extLst>
          </p:cNvPr>
          <p:cNvPicPr>
            <a:picLocks noChangeAspect="1"/>
          </p:cNvPicPr>
          <p:nvPr/>
        </p:nvPicPr>
        <p:blipFill>
          <a:blip r:embed="rId3"/>
          <a:stretch>
            <a:fillRect/>
          </a:stretch>
        </p:blipFill>
        <p:spPr>
          <a:xfrm>
            <a:off x="4433649" y="2516245"/>
            <a:ext cx="3862707" cy="1479574"/>
          </a:xfrm>
          <a:prstGeom prst="rect">
            <a:avLst/>
          </a:prstGeom>
        </p:spPr>
      </p:pic>
      <p:sp>
        <p:nvSpPr>
          <p:cNvPr id="189" name="Rectangle 18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4" name="Arc 20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Google Shape;184;p27"/>
          <p:cNvSpPr txBox="1">
            <a:spLocks noGrp="1"/>
          </p:cNvSpPr>
          <p:nvPr>
            <p:ph type="title"/>
          </p:nvPr>
        </p:nvSpPr>
        <p:spPr>
          <a:xfrm>
            <a:off x="4421221" y="359619"/>
            <a:ext cx="4094129"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b="1" kern="1200">
                <a:solidFill>
                  <a:schemeClr val="tx1"/>
                </a:solidFill>
                <a:latin typeface="+mj-lt"/>
                <a:ea typeface="+mj-ea"/>
                <a:cs typeface="+mj-cs"/>
              </a:rPr>
              <a:t>Recommendations</a:t>
            </a:r>
          </a:p>
        </p:txBody>
      </p:sp>
      <p:sp>
        <p:nvSpPr>
          <p:cNvPr id="206" name="Freeform: Shape 20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oogle Shape;126;p19" descr="A heart shaped pink ribbon surrounded by pink women&#10;&#10;Description automatically generated">
            <a:extLst>
              <a:ext uri="{FF2B5EF4-FFF2-40B4-BE49-F238E27FC236}">
                <a16:creationId xmlns:a16="http://schemas.microsoft.com/office/drawing/2014/main" id="{93D9B3B2-CB97-0307-D959-0BBD8A0EDF9C}"/>
              </a:ext>
            </a:extLst>
          </p:cNvPr>
          <p:cNvPicPr preferRelativeResize="0"/>
          <p:nvPr/>
        </p:nvPicPr>
        <p:blipFill rotWithShape="1">
          <a:blip r:embed="rId3"/>
          <a:srcRect l="4429" r="4429"/>
          <a:stretch/>
        </p:blipFill>
        <p:spPr>
          <a:xfrm>
            <a:off x="527386" y="714455"/>
            <a:ext cx="3583036" cy="35872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graphicFrame>
        <p:nvGraphicFramePr>
          <p:cNvPr id="187" name="Google Shape;185;p27">
            <a:extLst>
              <a:ext uri="{FF2B5EF4-FFF2-40B4-BE49-F238E27FC236}">
                <a16:creationId xmlns:a16="http://schemas.microsoft.com/office/drawing/2014/main" id="{B976168D-F450-A175-97E4-C9B12015D615}"/>
              </a:ext>
            </a:extLst>
          </p:cNvPr>
          <p:cNvGraphicFramePr/>
          <p:nvPr>
            <p:extLst>
              <p:ext uri="{D42A27DB-BD31-4B8C-83A1-F6EECF244321}">
                <p14:modId xmlns:p14="http://schemas.microsoft.com/office/powerpoint/2010/main" val="2388506600"/>
              </p:ext>
            </p:extLst>
          </p:nvPr>
        </p:nvGraphicFramePr>
        <p:xfrm>
          <a:off x="4421221" y="1488332"/>
          <a:ext cx="4094129" cy="3144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60759" y="245269"/>
            <a:ext cx="2712854" cy="171569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000" b="1" dirty="0"/>
              <a:t>Introduction</a:t>
            </a:r>
          </a:p>
        </p:txBody>
      </p:sp>
      <p:sp>
        <p:nvSpPr>
          <p:cNvPr id="100" name="Google Shape;100;p15"/>
          <p:cNvSpPr txBox="1">
            <a:spLocks noGrp="1"/>
          </p:cNvSpPr>
          <p:nvPr>
            <p:ph type="body" idx="1"/>
          </p:nvPr>
        </p:nvSpPr>
        <p:spPr>
          <a:xfrm>
            <a:off x="3167986" y="245269"/>
            <a:ext cx="5614060" cy="1715690"/>
          </a:xfrm>
          <a:prstGeom prst="rect">
            <a:avLst/>
          </a:prstGeom>
        </p:spPr>
        <p:txBody>
          <a:bodyPr spcFirstLastPara="1" vert="horz" lIns="91440" tIns="45720" rIns="91440" bIns="45720" rtlCol="0" anchor="ctr" anchorCtr="0">
            <a:normAutofit/>
          </a:bodyPr>
          <a:lstStyle/>
          <a:p>
            <a:pPr marL="285750" lvl="0" indent="-228600" defTabSz="914400">
              <a:spcBef>
                <a:spcPts val="0"/>
              </a:spcBef>
              <a:spcAft>
                <a:spcPts val="600"/>
              </a:spcAft>
              <a:buSzPct val="100000"/>
              <a:buFont typeface="Arial" panose="020B0604020202020204" pitchFamily="34" charset="0"/>
              <a:buChar char="•"/>
            </a:pPr>
            <a:r>
              <a:rPr lang="en-US" sz="1400" dirty="0">
                <a:highlight>
                  <a:srgbClr val="FFFFFF"/>
                </a:highlight>
                <a:sym typeface="Arial"/>
              </a:rPr>
              <a:t>In 2020, breast cancer caused 2.3 million new cases and 685,000 deaths globally. </a:t>
            </a:r>
          </a:p>
          <a:p>
            <a:pPr marL="285750" lvl="0" indent="-228600" defTabSz="914400">
              <a:spcBef>
                <a:spcPts val="0"/>
              </a:spcBef>
              <a:spcAft>
                <a:spcPts val="600"/>
              </a:spcAft>
              <a:buSzPct val="100000"/>
              <a:buFont typeface="Arial" panose="020B0604020202020204" pitchFamily="34" charset="0"/>
              <a:buChar char="•"/>
            </a:pPr>
            <a:r>
              <a:rPr lang="en-US" sz="1400" dirty="0">
                <a:highlight>
                  <a:srgbClr val="FFFFFF"/>
                </a:highlight>
                <a:sym typeface="Arial"/>
              </a:rPr>
              <a:t>By 2040, it's projected to rise to 3 million new cases (40% increase) and 1 million deaths (50% increase). </a:t>
            </a:r>
          </a:p>
          <a:p>
            <a:pPr marL="285750" lvl="0" indent="-228600" defTabSz="914400">
              <a:spcBef>
                <a:spcPts val="0"/>
              </a:spcBef>
              <a:spcAft>
                <a:spcPts val="600"/>
              </a:spcAft>
              <a:buSzPct val="100000"/>
              <a:buFont typeface="Arial" panose="020B0604020202020204" pitchFamily="34" charset="0"/>
              <a:buChar char="•"/>
            </a:pPr>
            <a:r>
              <a:rPr lang="en-US" sz="1400" dirty="0">
                <a:highlight>
                  <a:srgbClr val="FFFFFF"/>
                </a:highlight>
                <a:sym typeface="Arial"/>
              </a:rPr>
              <a:t>Machine learning models like logistic regression, random forests, and neural networks enhance diagnosis accuracy and efficiency.</a:t>
            </a:r>
            <a:endParaRPr lang="en-US" sz="1400" dirty="0"/>
          </a:p>
        </p:txBody>
      </p:sp>
      <p:pic>
        <p:nvPicPr>
          <p:cNvPr id="102" name="Picture 101" descr="Solution dispensed using electronic pipette">
            <a:extLst>
              <a:ext uri="{FF2B5EF4-FFF2-40B4-BE49-F238E27FC236}">
                <a16:creationId xmlns:a16="http://schemas.microsoft.com/office/drawing/2014/main" id="{376F9C5C-99DF-104B-D7A9-EB7F9A24EC40}"/>
              </a:ext>
            </a:extLst>
          </p:cNvPr>
          <p:cNvPicPr>
            <a:picLocks noChangeAspect="1"/>
          </p:cNvPicPr>
          <p:nvPr/>
        </p:nvPicPr>
        <p:blipFill rotWithShape="1">
          <a:blip r:embed="rId3"/>
          <a:srcRect t="15391" r="-1" b="34349"/>
          <a:stretch/>
        </p:blipFill>
        <p:spPr>
          <a:xfrm>
            <a:off x="0" y="2073554"/>
            <a:ext cx="9150876" cy="3069946"/>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3" name="Rectangle 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oogle Shape;94;p14"/>
          <p:cNvPicPr preferRelativeResize="0"/>
          <p:nvPr/>
        </p:nvPicPr>
        <p:blipFill rotWithShape="1">
          <a:blip r:embed="rId3"/>
          <a:srcRect l="34041" r="9912"/>
          <a:stretch/>
        </p:blipFill>
        <p:spPr>
          <a:xfrm>
            <a:off x="1889483" y="0"/>
            <a:ext cx="7252231" cy="5143490"/>
          </a:xfrm>
          <a:prstGeom prst="rect">
            <a:avLst/>
          </a:prstGeom>
          <a:noFill/>
        </p:spPr>
      </p:pic>
      <p:sp>
        <p:nvSpPr>
          <p:cNvPr id="104" name="Rectangle 1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Google Shape;92;p14"/>
          <p:cNvSpPr txBox="1">
            <a:spLocks noGrp="1"/>
          </p:cNvSpPr>
          <p:nvPr>
            <p:ph type="title"/>
          </p:nvPr>
        </p:nvSpPr>
        <p:spPr>
          <a:xfrm>
            <a:off x="0" y="0"/>
            <a:ext cx="2866641" cy="507146"/>
          </a:xfrm>
          <a:prstGeom prst="rect">
            <a:avLst/>
          </a:prstGeom>
        </p:spPr>
        <p:txBody>
          <a:bodyPr spcFirstLastPara="1" vert="horz" wrap="square" lIns="91440" tIns="45720" rIns="91440" bIns="45720" rtlCol="0" anchor="ctr" anchorCtr="0">
            <a:noAutofit/>
          </a:bodyPr>
          <a:lstStyle/>
          <a:p>
            <a:pPr defTabSz="914400">
              <a:spcBef>
                <a:spcPct val="0"/>
              </a:spcBef>
            </a:pPr>
            <a:r>
              <a:rPr lang="en-US" sz="4000" b="1" dirty="0"/>
              <a:t>Overview</a:t>
            </a:r>
          </a:p>
        </p:txBody>
      </p:sp>
      <p:sp>
        <p:nvSpPr>
          <p:cNvPr id="93" name="Google Shape;93;p14"/>
          <p:cNvSpPr txBox="1">
            <a:spLocks noGrp="1"/>
          </p:cNvSpPr>
          <p:nvPr>
            <p:ph type="body" idx="1"/>
          </p:nvPr>
        </p:nvSpPr>
        <p:spPr>
          <a:xfrm>
            <a:off x="0" y="507146"/>
            <a:ext cx="5201587" cy="2805680"/>
          </a:xfrm>
          <a:prstGeom prst="rect">
            <a:avLst/>
          </a:prstGeom>
        </p:spPr>
        <p:txBody>
          <a:bodyPr spcFirstLastPara="1" vert="horz" lIns="91440" tIns="45720" rIns="91440" bIns="45720" rtlCol="0" anchorCtr="0">
            <a:noAutofit/>
          </a:bodyPr>
          <a:lstStyle/>
          <a:p>
            <a:pPr marL="228600" lvl="0" indent="0" defTabSz="914400">
              <a:spcBef>
                <a:spcPts val="1200"/>
              </a:spcBef>
              <a:spcAft>
                <a:spcPts val="0"/>
              </a:spcAft>
              <a:buSzPts val="1500"/>
              <a:buNone/>
            </a:pPr>
            <a:r>
              <a:rPr lang="en-GB" sz="2400" dirty="0"/>
              <a:t>This analysis: </a:t>
            </a:r>
          </a:p>
          <a:p>
            <a:pPr marL="514350" lvl="0" indent="-285750" defTabSz="914400">
              <a:spcBef>
                <a:spcPts val="1200"/>
              </a:spcBef>
              <a:spcAft>
                <a:spcPts val="0"/>
              </a:spcAft>
              <a:buSzPts val="1500"/>
              <a:buFont typeface="Arial" panose="020B0604020202020204" pitchFamily="34" charset="0"/>
              <a:buChar char="•"/>
            </a:pPr>
            <a:r>
              <a:rPr lang="en-GB" sz="2400" dirty="0"/>
              <a:t>Assesses ML algorithm effectiveness  based on diverse metrics.</a:t>
            </a:r>
          </a:p>
          <a:p>
            <a:pPr marL="514350" indent="-285750" defTabSz="914400">
              <a:spcBef>
                <a:spcPts val="1200"/>
              </a:spcBef>
              <a:buSzPts val="1500"/>
              <a:buFont typeface="Arial" panose="020B0604020202020204" pitchFamily="34" charset="0"/>
              <a:buChar char="•"/>
            </a:pPr>
            <a:r>
              <a:rPr lang="en-GB" sz="2400" dirty="0"/>
              <a:t>Analyses outcomes using performance metrics and provides answers to our research question.</a:t>
            </a:r>
          </a:p>
          <a:p>
            <a:pPr marL="971550" lvl="1" indent="-285750" defTabSz="914400">
              <a:spcBef>
                <a:spcPts val="1200"/>
              </a:spcBef>
              <a:buSzPts val="1500"/>
              <a:buFont typeface="Arial" panose="020B0604020202020204" pitchFamily="34" charset="0"/>
              <a:buChar char="•"/>
            </a:pPr>
            <a:r>
              <a:rPr lang="en-GB" sz="1600" b="1" i="0" dirty="0">
                <a:solidFill>
                  <a:srgbClr val="374151"/>
                </a:solidFill>
                <a:effectLst/>
                <a:latin typeface="Söhne"/>
              </a:rPr>
              <a:t>Which supervised learning algorithm, from those assessed is the most effective in distinguishing malignant from benign breast cancer?</a:t>
            </a:r>
            <a:endParaRPr lang="en-GB" sz="1600" b="1" dirty="0"/>
          </a:p>
          <a:p>
            <a:pPr marL="514350" lvl="0" indent="-285750" defTabSz="914400">
              <a:spcBef>
                <a:spcPts val="1200"/>
              </a:spcBef>
              <a:spcAft>
                <a:spcPts val="0"/>
              </a:spcAft>
              <a:buSzPts val="1500"/>
              <a:buFont typeface="Arial" panose="020B0604020202020204" pitchFamily="34" charset="0"/>
              <a:buChar char="•"/>
            </a:pPr>
            <a:r>
              <a:rPr lang="en-GB" sz="2400" dirty="0"/>
              <a:t>To finish suggesting future research and implications.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0" name="Arc 103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Google Shape;105;p16"/>
          <p:cNvSpPr txBox="1">
            <a:spLocks noGrp="1"/>
          </p:cNvSpPr>
          <p:nvPr>
            <p:ph type="title"/>
          </p:nvPr>
        </p:nvSpPr>
        <p:spPr>
          <a:xfrm>
            <a:off x="4421221" y="359619"/>
            <a:ext cx="4094129" cy="994173"/>
          </a:xfrm>
          <a:prstGeom prst="rect">
            <a:avLst/>
          </a:prstGeom>
        </p:spPr>
        <p:txBody>
          <a:bodyPr spcFirstLastPara="1" vert="horz" lIns="91440" tIns="45720" rIns="91440" bIns="45720" rtlCol="0" anchor="ctr" anchorCtr="0">
            <a:normAutofit/>
          </a:bodyPr>
          <a:lstStyle/>
          <a:p>
            <a:pPr defTabSz="914400">
              <a:spcBef>
                <a:spcPct val="0"/>
              </a:spcBef>
            </a:pPr>
            <a:r>
              <a:rPr lang="en-US" sz="4400" b="1" kern="1200" dirty="0">
                <a:solidFill>
                  <a:schemeClr val="tx1"/>
                </a:solidFill>
                <a:latin typeface="+mj-lt"/>
                <a:ea typeface="+mj-ea"/>
                <a:cs typeface="+mj-cs"/>
              </a:rPr>
              <a:t>Objectives</a:t>
            </a:r>
          </a:p>
        </p:txBody>
      </p:sp>
      <p:sp>
        <p:nvSpPr>
          <p:cNvPr id="1042" name="Freeform: Shape 104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Breast cancer">
            <a:extLst>
              <a:ext uri="{FF2B5EF4-FFF2-40B4-BE49-F238E27FC236}">
                <a16:creationId xmlns:a16="http://schemas.microsoft.com/office/drawing/2014/main" id="{68BDD4CF-ED8B-AFF8-042C-4D5EE8D12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18" r="47503" b="1"/>
          <a:stretch/>
        </p:blipFill>
        <p:spPr bwMode="auto">
          <a:xfrm>
            <a:off x="527386" y="447657"/>
            <a:ext cx="3583036" cy="41208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6" name="Google Shape;106;p16"/>
          <p:cNvSpPr txBox="1">
            <a:spLocks noGrp="1"/>
          </p:cNvSpPr>
          <p:nvPr>
            <p:ph type="body" idx="1"/>
          </p:nvPr>
        </p:nvSpPr>
        <p:spPr>
          <a:xfrm>
            <a:off x="4421221" y="1488332"/>
            <a:ext cx="4094129" cy="3144390"/>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0"/>
              </a:spcAft>
              <a:buSzPct val="100000"/>
              <a:buFont typeface="Arial" panose="020B0604020202020204" pitchFamily="34" charset="0"/>
              <a:buChar char="•"/>
            </a:pPr>
            <a:r>
              <a:rPr lang="en-US" sz="1300" dirty="0"/>
              <a:t>The study will develop and evaluate multiple machine learning models for diagnosing breast cancer using a publicly available dataset.</a:t>
            </a:r>
          </a:p>
          <a:p>
            <a:pPr marL="457200" lvl="0" indent="-228600" defTabSz="914400">
              <a:spcBef>
                <a:spcPts val="1200"/>
              </a:spcBef>
              <a:spcAft>
                <a:spcPts val="0"/>
              </a:spcAft>
              <a:buSzPct val="100000"/>
              <a:buFont typeface="Arial" panose="020B0604020202020204" pitchFamily="34" charset="0"/>
              <a:buChar char="•"/>
            </a:pPr>
            <a:r>
              <a:rPr lang="en-US" sz="1300" dirty="0"/>
              <a:t>Five machine learning models will be compared to identify the one that performs best in predicting breast cancer diagnosis. The models include random forests, decision trees, logistic regression, support vector machines and neural networks.</a:t>
            </a:r>
          </a:p>
          <a:p>
            <a:pPr marL="457200" lvl="0" indent="-228600" defTabSz="914400">
              <a:spcBef>
                <a:spcPts val="1200"/>
              </a:spcBef>
              <a:spcAft>
                <a:spcPts val="0"/>
              </a:spcAft>
              <a:buSzPct val="100000"/>
              <a:buFont typeface="Arial" panose="020B0604020202020204" pitchFamily="34" charset="0"/>
              <a:buChar char="•"/>
            </a:pPr>
            <a:r>
              <a:rPr lang="en-US" sz="1300" dirty="0"/>
              <a:t>The study's results could have significant implications for improving the accuracy and efficiency of breast cancer diagnosis, which can lead to better diagnostic outcomes.</a:t>
            </a:r>
          </a:p>
          <a:p>
            <a:pPr marL="457200" lvl="0" indent="-228600" defTabSz="914400">
              <a:spcBef>
                <a:spcPts val="1200"/>
              </a:spcBef>
              <a:spcAft>
                <a:spcPts val="0"/>
              </a:spcAft>
              <a:buSzPct val="100000"/>
              <a:buFont typeface="Arial" panose="020B0604020202020204" pitchFamily="34" charset="0"/>
              <a:buChar char="•"/>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Cleaning and Pre-processing in python | by Yashvi Patel | Koverhoop">
            <a:extLst>
              <a:ext uri="{FF2B5EF4-FFF2-40B4-BE49-F238E27FC236}">
                <a16:creationId xmlns:a16="http://schemas.microsoft.com/office/drawing/2014/main" id="{C67896F1-22DE-E035-0E98-F4AF9B096B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78" r="5078"/>
          <a:stretch/>
        </p:blipFill>
        <p:spPr bwMode="auto">
          <a:xfrm>
            <a:off x="1891768" y="10"/>
            <a:ext cx="7252232" cy="5143490"/>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8EC6F1-653D-4FCA-875E-7E71CCF405ED}"/>
              </a:ext>
            </a:extLst>
          </p:cNvPr>
          <p:cNvSpPr>
            <a:spLocks noGrp="1"/>
          </p:cNvSpPr>
          <p:nvPr>
            <p:ph type="ctrTitle"/>
          </p:nvPr>
        </p:nvSpPr>
        <p:spPr>
          <a:xfrm>
            <a:off x="294445" y="32930"/>
            <a:ext cx="7485450" cy="1780881"/>
          </a:xfrm>
          <a:noFill/>
        </p:spPr>
        <p:txBody>
          <a:bodyPr spcFirstLastPara="1" vert="horz" lIns="91440" tIns="45720" rIns="91440" bIns="45720" rtlCol="0" anchorCtr="0">
            <a:normAutofit/>
          </a:bodyPr>
          <a:lstStyle/>
          <a:p>
            <a:pPr algn="l" defTabSz="914400">
              <a:buSzPts val="3000"/>
            </a:pPr>
            <a:r>
              <a:rPr lang="en-GB" sz="3900" b="1" dirty="0"/>
              <a:t>Data Set Extraction and Preparation</a:t>
            </a:r>
            <a:br>
              <a:rPr lang="en-GB" sz="3900" b="1" dirty="0"/>
            </a:br>
            <a:endParaRPr lang="en-EE" sz="3900" b="1" dirty="0"/>
          </a:p>
        </p:txBody>
      </p:sp>
      <p:sp>
        <p:nvSpPr>
          <p:cNvPr id="3" name="Subtitle 2">
            <a:extLst>
              <a:ext uri="{FF2B5EF4-FFF2-40B4-BE49-F238E27FC236}">
                <a16:creationId xmlns:a16="http://schemas.microsoft.com/office/drawing/2014/main" id="{454E9948-E9F1-0A84-08A9-7C645E9D2744}"/>
              </a:ext>
            </a:extLst>
          </p:cNvPr>
          <p:cNvSpPr>
            <a:spLocks noGrp="1"/>
          </p:cNvSpPr>
          <p:nvPr>
            <p:ph type="subTitle" idx="1"/>
          </p:nvPr>
        </p:nvSpPr>
        <p:spPr>
          <a:xfrm>
            <a:off x="119921" y="1514007"/>
            <a:ext cx="4572000" cy="3071907"/>
          </a:xfrm>
          <a:noFill/>
        </p:spPr>
        <p:txBody>
          <a:bodyPr spcFirstLastPara="1" vert="horz" lIns="91440" tIns="45720" rIns="91440" bIns="45720" rtlCol="0" anchorCtr="0">
            <a:noAutofit/>
          </a:bodyPr>
          <a:lstStyle/>
          <a:p>
            <a:pPr marL="457200" indent="-228600" algn="l" defTabSz="914400">
              <a:spcBef>
                <a:spcPts val="0"/>
              </a:spcBef>
              <a:spcAft>
                <a:spcPts val="600"/>
              </a:spcAft>
              <a:buSzPct val="100000"/>
              <a:buChar char="•"/>
            </a:pPr>
            <a:r>
              <a:rPr lang="en-GB" sz="1300" dirty="0"/>
              <a:t>The data was extracted from Kaggle - UCI Machine Learning </a:t>
            </a:r>
          </a:p>
          <a:p>
            <a:pPr marL="457200" indent="-228600" algn="l" defTabSz="914400">
              <a:spcBef>
                <a:spcPts val="0"/>
              </a:spcBef>
              <a:spcAft>
                <a:spcPts val="600"/>
              </a:spcAft>
              <a:buSzPct val="100000"/>
              <a:buChar char="•"/>
            </a:pPr>
            <a:r>
              <a:rPr lang="en-GB" sz="1300" dirty="0"/>
              <a:t>Dataset includes 30 features</a:t>
            </a:r>
          </a:p>
          <a:p>
            <a:pPr marL="457200" indent="-228600" algn="l" defTabSz="914400">
              <a:spcBef>
                <a:spcPts val="0"/>
              </a:spcBef>
              <a:spcAft>
                <a:spcPts val="600"/>
              </a:spcAft>
              <a:buSzPct val="100000"/>
              <a:buChar char="•"/>
            </a:pPr>
            <a:r>
              <a:rPr lang="en-GB" sz="1300" dirty="0"/>
              <a:t>Class distribution: 357 benign (B), 212 </a:t>
            </a:r>
            <a:br>
              <a:rPr lang="en-GB" sz="1300" dirty="0"/>
            </a:br>
            <a:r>
              <a:rPr lang="en-GB" sz="1300" dirty="0"/>
              <a:t>malignant (M).</a:t>
            </a:r>
          </a:p>
          <a:p>
            <a:pPr marL="457200" indent="-228600" algn="l" defTabSz="914400">
              <a:spcBef>
                <a:spcPts val="0"/>
              </a:spcBef>
              <a:spcAft>
                <a:spcPts val="600"/>
              </a:spcAft>
              <a:buSzPct val="100000"/>
              <a:buChar char="•"/>
            </a:pPr>
            <a:r>
              <a:rPr lang="en-GB" sz="1300" dirty="0"/>
              <a:t>We took care to eliminate any unnecessary columns, address possible missing values, and organise the data into structured Data Frames. </a:t>
            </a:r>
          </a:p>
          <a:p>
            <a:pPr marL="457200" indent="-228600" algn="l" defTabSz="914400">
              <a:spcBef>
                <a:spcPts val="0"/>
              </a:spcBef>
              <a:spcAft>
                <a:spcPts val="600"/>
              </a:spcAft>
              <a:buSzPct val="100000"/>
              <a:buChar char="•"/>
            </a:pPr>
            <a:r>
              <a:rPr lang="en-GB" sz="1300" dirty="0"/>
              <a:t>Additionally, we encoded the target variable for compatibility with machine learning models, while also ensuring a clear separation between the feature data and the target variable. </a:t>
            </a:r>
          </a:p>
          <a:p>
            <a:pPr marL="457200" indent="-228600" algn="l" defTabSz="914400">
              <a:spcBef>
                <a:spcPts val="0"/>
              </a:spcBef>
              <a:spcAft>
                <a:spcPts val="600"/>
              </a:spcAft>
              <a:buSzPct val="100000"/>
              <a:buChar char="•"/>
            </a:pPr>
            <a:r>
              <a:rPr lang="en-GB" sz="1300" dirty="0"/>
              <a:t>Finally, we standardized the feature data to ensure consistency and optimal model performance.</a:t>
            </a:r>
            <a:endParaRPr lang="en-EE" sz="1300" dirty="0"/>
          </a:p>
        </p:txBody>
      </p:sp>
    </p:spTree>
    <p:extLst>
      <p:ext uri="{BB962C8B-B14F-4D97-AF65-F5344CB8AC3E}">
        <p14:creationId xmlns:p14="http://schemas.microsoft.com/office/powerpoint/2010/main" val="1115866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prstGeom prst="rect">
            <a:avLst/>
          </a:prstGeom>
        </p:spPr>
        <p:txBody>
          <a:bodyPr spcFirstLastPara="1" vert="horz" wrap="square" lIns="91440" tIns="45720" rIns="91440" bIns="45720" rtlCol="0" anchor="ctr" anchorCtr="0">
            <a:normAutofit fontScale="90000"/>
          </a:bodyPr>
          <a:lstStyle/>
          <a:p>
            <a:pPr defTabSz="914400">
              <a:spcBef>
                <a:spcPct val="0"/>
              </a:spcBef>
            </a:pPr>
            <a:r>
              <a:rPr lang="en" sz="4000" b="1" dirty="0"/>
              <a:t>Dataset Overview</a:t>
            </a:r>
            <a:endParaRPr sz="4000" b="1" dirty="0"/>
          </a:p>
        </p:txBody>
      </p:sp>
      <p:pic>
        <p:nvPicPr>
          <p:cNvPr id="126" name="Google Shape;126;p19"/>
          <p:cNvPicPr preferRelativeResize="0"/>
          <p:nvPr/>
        </p:nvPicPr>
        <p:blipFill rotWithShape="1">
          <a:blip r:embed="rId6">
            <a:alphaModFix/>
          </a:blip>
          <a:srcRect l="4429" r="4429"/>
          <a:stretch/>
        </p:blipFill>
        <p:spPr>
          <a:xfrm>
            <a:off x="7352424" y="3"/>
            <a:ext cx="1791576" cy="1791574"/>
          </a:xfrm>
          <a:prstGeom prst="rect">
            <a:avLst/>
          </a:prstGeom>
          <a:noFill/>
          <a:ln>
            <a:noFill/>
          </a:ln>
        </p:spPr>
      </p:pic>
      <p:pic>
        <p:nvPicPr>
          <p:cNvPr id="10" name="Screen Recording 9">
            <a:hlinkClick r:id="" action="ppaction://media"/>
            <a:extLst>
              <a:ext uri="{FF2B5EF4-FFF2-40B4-BE49-F238E27FC236}">
                <a16:creationId xmlns:a16="http://schemas.microsoft.com/office/drawing/2014/main" id="{64EA663A-E331-3E56-304D-856A7D6F6534}"/>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1061514"/>
            <a:ext cx="7352424" cy="3991499"/>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4206-8E5B-7454-5B30-5CF7611701D1}"/>
              </a:ext>
            </a:extLst>
          </p:cNvPr>
          <p:cNvSpPr>
            <a:spLocks noGrp="1"/>
          </p:cNvSpPr>
          <p:nvPr>
            <p:ph type="title"/>
          </p:nvPr>
        </p:nvSpPr>
        <p:spPr>
          <a:xfrm>
            <a:off x="564776" y="395343"/>
            <a:ext cx="7856108" cy="266251"/>
          </a:xfrm>
        </p:spPr>
        <p:txBody>
          <a:bodyPr>
            <a:normAutofit fontScale="90000"/>
          </a:bodyPr>
          <a:lstStyle/>
          <a:p>
            <a:pPr>
              <a:lnSpc>
                <a:spcPct val="107000"/>
              </a:lnSpc>
              <a:spcAft>
                <a:spcPts val="600"/>
              </a:spcAft>
            </a:pPr>
            <a:r>
              <a:rPr lang="en-GB" sz="1350" kern="100" dirty="0">
                <a:latin typeface="Calibri" panose="020F0502020204030204" pitchFamily="34" charset="0"/>
                <a:ea typeface="Calibri" panose="020F0502020204030204" pitchFamily="34" charset="0"/>
                <a:cs typeface="Times New Roman" panose="02020603050405020304" pitchFamily="18" charset="0"/>
              </a:rPr>
              <a:t>HISTOGRAM PLOTS</a:t>
            </a:r>
            <a:endParaRPr lang="en-GB" dirty="0"/>
          </a:p>
        </p:txBody>
      </p:sp>
      <p:pic>
        <p:nvPicPr>
          <p:cNvPr id="5" name="Content Placeholder 4" descr="A screenshot of a graph&#10;&#10;Description automatically generated">
            <a:extLst>
              <a:ext uri="{FF2B5EF4-FFF2-40B4-BE49-F238E27FC236}">
                <a16:creationId xmlns:a16="http://schemas.microsoft.com/office/drawing/2014/main" id="{BFC48920-5B9D-2A03-4D78-A76431A74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94" y="661594"/>
            <a:ext cx="8181190" cy="4481906"/>
          </a:xfrm>
        </p:spPr>
      </p:pic>
    </p:spTree>
    <p:extLst>
      <p:ext uri="{BB962C8B-B14F-4D97-AF65-F5344CB8AC3E}">
        <p14:creationId xmlns:p14="http://schemas.microsoft.com/office/powerpoint/2010/main" val="1680078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4206-8E5B-7454-5B30-5CF7611701D1}"/>
              </a:ext>
            </a:extLst>
          </p:cNvPr>
          <p:cNvSpPr>
            <a:spLocks noGrp="1"/>
          </p:cNvSpPr>
          <p:nvPr>
            <p:ph type="title"/>
          </p:nvPr>
        </p:nvSpPr>
        <p:spPr>
          <a:xfrm>
            <a:off x="831029" y="104887"/>
            <a:ext cx="7684321" cy="734210"/>
          </a:xfrm>
        </p:spPr>
        <p:txBody>
          <a:bodyPr>
            <a:normAutofit fontScale="90000"/>
          </a:bodyPr>
          <a:lstStyle/>
          <a:p>
            <a:pPr>
              <a:lnSpc>
                <a:spcPct val="107000"/>
              </a:lnSpc>
              <a:spcAft>
                <a:spcPts val="600"/>
              </a:spcAft>
            </a:pPr>
            <a:r>
              <a:rPr lang="en-GB" sz="1350" b="1" kern="100" dirty="0">
                <a:latin typeface="Calibri" panose="020F0502020204030204" pitchFamily="34" charset="0"/>
                <a:ea typeface="Calibri" panose="020F0502020204030204" pitchFamily="34" charset="0"/>
                <a:cs typeface="Times New Roman" panose="02020603050405020304" pitchFamily="18" charset="0"/>
              </a:rPr>
              <a:t>DENSITY PLOTS</a:t>
            </a:r>
            <a:br>
              <a:rPr lang="en-GB" sz="1350" kern="100" dirty="0">
                <a:latin typeface="Calibri" panose="020F0502020204030204" pitchFamily="34" charset="0"/>
                <a:ea typeface="Calibri" panose="020F0502020204030204" pitchFamily="34" charset="0"/>
                <a:cs typeface="Times New Roman" panose="02020603050405020304" pitchFamily="18" charset="0"/>
              </a:rPr>
            </a:b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D1075F6A-6DDF-3236-8F00-191A6181B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363071"/>
            <a:ext cx="7762314" cy="4285788"/>
          </a:xfrm>
        </p:spPr>
      </p:pic>
    </p:spTree>
    <p:extLst>
      <p:ext uri="{BB962C8B-B14F-4D97-AF65-F5344CB8AC3E}">
        <p14:creationId xmlns:p14="http://schemas.microsoft.com/office/powerpoint/2010/main" val="11170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93B0-3815-3EF9-0939-1BB1EEFA1CFD}"/>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B40DED8A-8E7C-FFE2-3781-4A8871E2A61A}"/>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CEF52B57-1BAC-8921-3F07-A8E9FB3781FD}"/>
              </a:ext>
            </a:extLst>
          </p:cNvPr>
          <p:cNvPicPr>
            <a:picLocks noChangeAspect="1"/>
          </p:cNvPicPr>
          <p:nvPr/>
        </p:nvPicPr>
        <p:blipFill>
          <a:blip r:embed="rId2"/>
          <a:stretch>
            <a:fillRect/>
          </a:stretch>
        </p:blipFill>
        <p:spPr>
          <a:xfrm>
            <a:off x="471472" y="0"/>
            <a:ext cx="8201055" cy="5143500"/>
          </a:xfrm>
          <a:prstGeom prst="rect">
            <a:avLst/>
          </a:prstGeom>
        </p:spPr>
      </p:pic>
    </p:spTree>
    <p:extLst>
      <p:ext uri="{BB962C8B-B14F-4D97-AF65-F5344CB8AC3E}">
        <p14:creationId xmlns:p14="http://schemas.microsoft.com/office/powerpoint/2010/main" val="1009521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4055</TotalTime>
  <Words>1313</Words>
  <Application>Microsoft Office PowerPoint</Application>
  <PresentationFormat>On-screen Show (16:9)</PresentationFormat>
  <Paragraphs>131</Paragraphs>
  <Slides>18</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source-serif-pro</vt:lpstr>
      <vt:lpstr>Söhne</vt:lpstr>
      <vt:lpstr>Calibri Light</vt:lpstr>
      <vt:lpstr>Office Theme</vt:lpstr>
      <vt:lpstr>Comparing Supervised Machine Learning Algorithms for Breast Cancer Diagnosis</vt:lpstr>
      <vt:lpstr>Introduction</vt:lpstr>
      <vt:lpstr>Overview</vt:lpstr>
      <vt:lpstr>Objectives</vt:lpstr>
      <vt:lpstr>Data Set Extraction and Preparation </vt:lpstr>
      <vt:lpstr>Dataset Overview</vt:lpstr>
      <vt:lpstr>HISTOGRAM PLOTS</vt:lpstr>
      <vt:lpstr>DENSITY PLOTS </vt:lpstr>
      <vt:lpstr>PowerPoint Presentation</vt:lpstr>
      <vt:lpstr>Decision Tree vs Random Forest Model</vt:lpstr>
      <vt:lpstr>Decision Tree vs Random Forest Model</vt:lpstr>
      <vt:lpstr>Analysis</vt:lpstr>
      <vt:lpstr>Analysis</vt:lpstr>
      <vt:lpstr>Optimization</vt:lpstr>
      <vt:lpstr>Optimized Neural Network</vt:lpstr>
      <vt:lpstr>Model Performance Metrics Comparison</vt:lpstr>
      <vt:lpstr>Conclusion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Supervised Machine Learning Algorithms for Breast Cancer Diagnosis</dc:title>
  <dc:creator>Ana Luisa Tipple</dc:creator>
  <cp:lastModifiedBy>ANA TIPPLE</cp:lastModifiedBy>
  <cp:revision>12</cp:revision>
  <dcterms:modified xsi:type="dcterms:W3CDTF">2023-10-05T17:39:17Z</dcterms:modified>
</cp:coreProperties>
</file>